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comments/comment1.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 id="2147484568" r:id="rId9"/>
    <p:sldMasterId id="2147484599" r:id="rId10"/>
  </p:sldMasterIdLst>
  <p:notesMasterIdLst>
    <p:notesMasterId r:id="rId73"/>
  </p:notesMasterIdLst>
  <p:handoutMasterIdLst>
    <p:handoutMasterId r:id="rId74"/>
  </p:handoutMasterIdLst>
  <p:sldIdLst>
    <p:sldId id="1486" r:id="rId11"/>
    <p:sldId id="1374" r:id="rId12"/>
    <p:sldId id="9976" r:id="rId13"/>
    <p:sldId id="1835" r:id="rId14"/>
    <p:sldId id="1895" r:id="rId15"/>
    <p:sldId id="1837" r:id="rId16"/>
    <p:sldId id="1839" r:id="rId17"/>
    <p:sldId id="1827" r:id="rId18"/>
    <p:sldId id="1828" r:id="rId19"/>
    <p:sldId id="1829" r:id="rId20"/>
    <p:sldId id="1862" r:id="rId21"/>
    <p:sldId id="1886" r:id="rId22"/>
    <p:sldId id="1892" r:id="rId23"/>
    <p:sldId id="1897" r:id="rId24"/>
    <p:sldId id="1898" r:id="rId25"/>
    <p:sldId id="1899" r:id="rId26"/>
    <p:sldId id="1848" r:id="rId27"/>
    <p:sldId id="1893" r:id="rId28"/>
    <p:sldId id="1867" r:id="rId29"/>
    <p:sldId id="1868" r:id="rId30"/>
    <p:sldId id="1884" r:id="rId31"/>
    <p:sldId id="1869" r:id="rId32"/>
    <p:sldId id="1900" r:id="rId33"/>
    <p:sldId id="9955" r:id="rId34"/>
    <p:sldId id="9886" r:id="rId35"/>
    <p:sldId id="9885" r:id="rId36"/>
    <p:sldId id="9952" r:id="rId37"/>
    <p:sldId id="9917" r:id="rId38"/>
    <p:sldId id="1890" r:id="rId39"/>
    <p:sldId id="1881" r:id="rId40"/>
    <p:sldId id="1880" r:id="rId41"/>
    <p:sldId id="1879" r:id="rId42"/>
    <p:sldId id="9954" r:id="rId43"/>
    <p:sldId id="1231" r:id="rId44"/>
    <p:sldId id="1242" r:id="rId45"/>
    <p:sldId id="1232" r:id="rId46"/>
    <p:sldId id="9895" r:id="rId47"/>
    <p:sldId id="9894" r:id="rId48"/>
    <p:sldId id="1229" r:id="rId49"/>
    <p:sldId id="9924" r:id="rId50"/>
    <p:sldId id="9918" r:id="rId51"/>
    <p:sldId id="9927" r:id="rId52"/>
    <p:sldId id="9905" r:id="rId53"/>
    <p:sldId id="9999" r:id="rId54"/>
    <p:sldId id="10010" r:id="rId55"/>
    <p:sldId id="9898" r:id="rId56"/>
    <p:sldId id="10000" r:id="rId57"/>
    <p:sldId id="10001" r:id="rId58"/>
    <p:sldId id="10002" r:id="rId59"/>
    <p:sldId id="10012" r:id="rId60"/>
    <p:sldId id="9970" r:id="rId61"/>
    <p:sldId id="9983" r:id="rId62"/>
    <p:sldId id="10017" r:id="rId63"/>
    <p:sldId id="9984" r:id="rId64"/>
    <p:sldId id="9934" r:id="rId65"/>
    <p:sldId id="9904" r:id="rId66"/>
    <p:sldId id="9957" r:id="rId67"/>
    <p:sldId id="9958" r:id="rId68"/>
    <p:sldId id="9929" r:id="rId69"/>
    <p:sldId id="1901" r:id="rId70"/>
    <p:sldId id="1509" r:id="rId71"/>
    <p:sldId id="1710" r:id="rId7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DFF61D-71AF-4E7E-9A5C-6367A28F4B72}" v="59" dt="2019-07-14T16:41:53.612"/>
    <p1510:client id="{DDE0CB4E-8AE2-433B-BE85-4C2B4843A8D1}" v="31" vWet="32" dt="2019-07-13T17:25:47.0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968" autoAdjust="0"/>
  </p:normalViewPr>
  <p:slideViewPr>
    <p:cSldViewPr>
      <p:cViewPr varScale="1">
        <p:scale>
          <a:sx n="99" d="100"/>
          <a:sy n="99" d="100"/>
        </p:scale>
        <p:origin x="453" y="55"/>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Memory per </a:t>
            </a:r>
            <a:r>
              <a:rPr lang="en-US" sz="1600" err="1"/>
              <a:t>SmallRc</a:t>
            </a:r>
            <a:r>
              <a:rPr lang="en-US" sz="1600"/>
              <a:t> query</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Sheet3!$C$4</c:f>
              <c:strCache>
                <c:ptCount val="1"/>
                <c:pt idx="0">
                  <c:v>Concurrency Slots per query</c:v>
                </c:pt>
              </c:strCache>
            </c:strRef>
          </c:tx>
          <c:spPr>
            <a:solidFill>
              <a:schemeClr val="accent1"/>
            </a:solidFill>
            <a:ln>
              <a:noFill/>
            </a:ln>
            <a:effectLst/>
          </c:spPr>
          <c:invertIfNegative val="0"/>
          <c:cat>
            <c:strRef>
              <c:f>Sheet3!$P$5:$P$16</c:f>
              <c:strCache>
                <c:ptCount val="12"/>
                <c:pt idx="0">
                  <c:v>DW100</c:v>
                </c:pt>
                <c:pt idx="1">
                  <c:v>DW200</c:v>
                </c:pt>
                <c:pt idx="2">
                  <c:v>DW300</c:v>
                </c:pt>
                <c:pt idx="3">
                  <c:v>DW400</c:v>
                </c:pt>
                <c:pt idx="4">
                  <c:v>DW500</c:v>
                </c:pt>
                <c:pt idx="5">
                  <c:v>DW600</c:v>
                </c:pt>
                <c:pt idx="6">
                  <c:v>DW1000</c:v>
                </c:pt>
                <c:pt idx="7">
                  <c:v>DW1200</c:v>
                </c:pt>
                <c:pt idx="8">
                  <c:v>DW1500</c:v>
                </c:pt>
                <c:pt idx="9">
                  <c:v>DW2000</c:v>
                </c:pt>
                <c:pt idx="10">
                  <c:v>DW3000</c:v>
                </c:pt>
                <c:pt idx="11">
                  <c:v>DW6000</c:v>
                </c:pt>
              </c:strCache>
            </c:strRef>
          </c:cat>
          <c:val>
            <c:numRef>
              <c:f>Sheet3!$S$5:$S$16</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6BB9-48EB-A910-982773832705}"/>
            </c:ext>
          </c:extLst>
        </c:ser>
        <c:dLbls>
          <c:showLegendKey val="0"/>
          <c:showVal val="0"/>
          <c:showCatName val="0"/>
          <c:showSerName val="0"/>
          <c:showPercent val="0"/>
          <c:showBubbleSize val="0"/>
        </c:dLbls>
        <c:gapWidth val="219"/>
        <c:overlap val="-27"/>
        <c:axId val="778172112"/>
        <c:axId val="778175064"/>
      </c:barChart>
      <c:catAx>
        <c:axId val="77817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5064"/>
        <c:crosses val="autoZero"/>
        <c:auto val="1"/>
        <c:lblAlgn val="ctr"/>
        <c:lblOffset val="100"/>
        <c:noMultiLvlLbl val="0"/>
      </c:catAx>
      <c:valAx>
        <c:axId val="77817506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2112"/>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Medium</a:t>
            </a:r>
            <a:r>
              <a:rPr lang="en-US" baseline="0"/>
              <a:t>Rc Concurrency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Sheet3!$C$24</c:f>
              <c:strCache>
                <c:ptCount val="1"/>
                <c:pt idx="0">
                  <c:v>Concurrency</c:v>
                </c:pt>
              </c:strCache>
            </c:strRef>
          </c:tx>
          <c:spPr>
            <a:solidFill>
              <a:schemeClr val="accent1"/>
            </a:solidFill>
            <a:ln>
              <a:noFill/>
            </a:ln>
            <a:effectLst/>
          </c:spPr>
          <c:invertIfNegative val="0"/>
          <c:cat>
            <c:strRef>
              <c:f>Sheet3!$P$5:$P$16</c:f>
              <c:strCache>
                <c:ptCount val="12"/>
                <c:pt idx="0">
                  <c:v>DW100</c:v>
                </c:pt>
                <c:pt idx="1">
                  <c:v>DW200</c:v>
                </c:pt>
                <c:pt idx="2">
                  <c:v>DW300</c:v>
                </c:pt>
                <c:pt idx="3">
                  <c:v>DW400</c:v>
                </c:pt>
                <c:pt idx="4">
                  <c:v>DW500</c:v>
                </c:pt>
                <c:pt idx="5">
                  <c:v>DW600</c:v>
                </c:pt>
                <c:pt idx="6">
                  <c:v>DW1000</c:v>
                </c:pt>
                <c:pt idx="7">
                  <c:v>DW1200</c:v>
                </c:pt>
                <c:pt idx="8">
                  <c:v>DW1500</c:v>
                </c:pt>
                <c:pt idx="9">
                  <c:v>DW2000</c:v>
                </c:pt>
                <c:pt idx="10">
                  <c:v>DW3000</c:v>
                </c:pt>
                <c:pt idx="11">
                  <c:v>DW6000</c:v>
                </c:pt>
              </c:strCache>
            </c:strRef>
          </c:cat>
          <c:val>
            <c:numRef>
              <c:f>Sheet3!$W$5:$W$16</c:f>
              <c:numCache>
                <c:formatCode>0</c:formatCode>
                <c:ptCount val="12"/>
                <c:pt idx="0">
                  <c:v>4</c:v>
                </c:pt>
                <c:pt idx="1">
                  <c:v>4</c:v>
                </c:pt>
                <c:pt idx="2">
                  <c:v>6</c:v>
                </c:pt>
                <c:pt idx="3">
                  <c:v>4</c:v>
                </c:pt>
                <c:pt idx="4">
                  <c:v>5</c:v>
                </c:pt>
                <c:pt idx="5">
                  <c:v>6</c:v>
                </c:pt>
                <c:pt idx="6">
                  <c:v>4</c:v>
                </c:pt>
                <c:pt idx="7">
                  <c:v>4</c:v>
                </c:pt>
                <c:pt idx="8">
                  <c:v>4</c:v>
                </c:pt>
                <c:pt idx="9">
                  <c:v>3</c:v>
                </c:pt>
                <c:pt idx="10">
                  <c:v>4</c:v>
                </c:pt>
                <c:pt idx="11">
                  <c:v>4</c:v>
                </c:pt>
              </c:numCache>
            </c:numRef>
          </c:val>
          <c:extLst>
            <c:ext xmlns:c16="http://schemas.microsoft.com/office/drawing/2014/chart" uri="{C3380CC4-5D6E-409C-BE32-E72D297353CC}">
              <c16:uniqueId val="{00000000-AE3D-4C5A-B8BB-35A707E145EA}"/>
            </c:ext>
          </c:extLst>
        </c:ser>
        <c:dLbls>
          <c:showLegendKey val="0"/>
          <c:showVal val="0"/>
          <c:showCatName val="0"/>
          <c:showSerName val="0"/>
          <c:showPercent val="0"/>
          <c:showBubbleSize val="0"/>
        </c:dLbls>
        <c:gapWidth val="219"/>
        <c:overlap val="-27"/>
        <c:axId val="778172112"/>
        <c:axId val="778175064"/>
      </c:barChart>
      <c:catAx>
        <c:axId val="77817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5064"/>
        <c:crosses val="autoZero"/>
        <c:auto val="1"/>
        <c:lblAlgn val="ctr"/>
        <c:lblOffset val="100"/>
        <c:noMultiLvlLbl val="0"/>
      </c:catAx>
      <c:valAx>
        <c:axId val="778175064"/>
        <c:scaling>
          <c:orientation val="minMax"/>
          <c:max val="10"/>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78172112"/>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u="none" strike="noStrike" baseline="0">
                <a:effectLst/>
              </a:rPr>
              <a:t>TPC-H 30 TB </a:t>
            </a:r>
            <a:r>
              <a:rPr lang="en-US"/>
              <a:t>Run Time</a:t>
            </a:r>
            <a:r>
              <a:rPr lang="en-US" sz="1600" b="1" i="0" u="none" strike="noStrike" baseline="0">
                <a:effectLst/>
              </a:rPr>
              <a:t> - Lower Is Better</a:t>
            </a:r>
            <a:endParaRPr lang="en-US"/>
          </a:p>
        </c:rich>
      </c:tx>
      <c:layout>
        <c:manualLayout>
          <c:xMode val="edge"/>
          <c:yMode val="edge"/>
          <c:x val="0.30774818976773632"/>
          <c:y val="4.624870344815145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'Gigaom Final Numbers'!$B$8</c:f>
              <c:strCache>
                <c:ptCount val="1"/>
                <c:pt idx="0">
                  <c:v>RS (s)</c:v>
                </c:pt>
              </c:strCache>
            </c:strRef>
          </c:tx>
          <c:spPr>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Numbers'!$B$9:$B$11</c:f>
              <c:numCache>
                <c:formatCode>0</c:formatCode>
                <c:ptCount val="3"/>
                <c:pt idx="0">
                  <c:v>4803</c:v>
                </c:pt>
                <c:pt idx="1">
                  <c:v>1522</c:v>
                </c:pt>
                <c:pt idx="2">
                  <c:v>804</c:v>
                </c:pt>
              </c:numCache>
            </c:numRef>
          </c:val>
          <c:extLst>
            <c:ext xmlns:c16="http://schemas.microsoft.com/office/drawing/2014/chart" uri="{C3380CC4-5D6E-409C-BE32-E72D297353CC}">
              <c16:uniqueId val="{00000000-4A8D-4573-91C9-CC0157964FC9}"/>
            </c:ext>
          </c:extLst>
        </c:ser>
        <c:ser>
          <c:idx val="1"/>
          <c:order val="1"/>
          <c:tx>
            <c:strRef>
              <c:f>'Gigaom Final Numbers'!$C$8</c:f>
              <c:strCache>
                <c:ptCount val="1"/>
                <c:pt idx="0">
                  <c:v>DW(s)</c:v>
                </c:pt>
              </c:strCache>
            </c:strRef>
          </c:tx>
          <c:spPr>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Numbers'!$C$9:$C$11</c:f>
              <c:numCache>
                <c:formatCode>0</c:formatCode>
                <c:ptCount val="3"/>
                <c:pt idx="0">
                  <c:v>2830</c:v>
                </c:pt>
                <c:pt idx="1">
                  <c:v>832</c:v>
                </c:pt>
                <c:pt idx="2">
                  <c:v>482</c:v>
                </c:pt>
              </c:numCache>
            </c:numRef>
          </c:val>
          <c:extLst>
            <c:ext xmlns:c16="http://schemas.microsoft.com/office/drawing/2014/chart" uri="{C3380CC4-5D6E-409C-BE32-E72D297353CC}">
              <c16:uniqueId val="{00000001-4A8D-4573-91C9-CC0157964FC9}"/>
            </c:ext>
          </c:extLst>
        </c:ser>
        <c:dLbls>
          <c:showLegendKey val="0"/>
          <c:showVal val="0"/>
          <c:showCatName val="0"/>
          <c:showSerName val="0"/>
          <c:showPercent val="0"/>
          <c:showBubbleSize val="0"/>
        </c:dLbls>
        <c:gapWidth val="100"/>
        <c:overlap val="-24"/>
        <c:axId val="862349808"/>
        <c:axId val="862354728"/>
      </c:barChart>
      <c:catAx>
        <c:axId val="86234980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2354728"/>
        <c:crosses val="autoZero"/>
        <c:auto val="1"/>
        <c:lblAlgn val="ctr"/>
        <c:lblOffset val="100"/>
        <c:noMultiLvlLbl val="0"/>
      </c:catAx>
      <c:valAx>
        <c:axId val="86235472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2349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i="0" u="none" strike="noStrike" baseline="0">
                <a:effectLst/>
              </a:rPr>
              <a:t>TPC-H 30 TB </a:t>
            </a:r>
            <a:r>
              <a:rPr lang="en-US"/>
              <a:t>Price Performance </a:t>
            </a:r>
            <a:r>
              <a:rPr lang="en-US" sz="1600" b="1" i="0" u="none" strike="noStrike" baseline="0">
                <a:effectLst/>
              </a:rPr>
              <a:t> - Lower Is Better</a:t>
            </a:r>
            <a:r>
              <a:rPr lang="en-US"/>
              <a:t> </a:t>
            </a:r>
          </a:p>
        </c:rich>
      </c:tx>
      <c:layout>
        <c:manualLayout>
          <c:xMode val="edge"/>
          <c:yMode val="edge"/>
          <c:x val="0.19698884316197635"/>
          <c:y val="3.2407407407407406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'Gigaom Final Numbers'!$F$8</c:f>
              <c:strCache>
                <c:ptCount val="1"/>
                <c:pt idx="0">
                  <c:v>Price Perf RS</c:v>
                </c:pt>
              </c:strCache>
            </c:strRef>
          </c:tx>
          <c:spPr>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Numbers'!$F$9:$F$11</c:f>
              <c:numCache>
                <c:formatCode>_("$"* #,##0.00_);_("$"* \(#,##0.00\);_("$"* "-"??_);_(@_)</c:formatCode>
                <c:ptCount val="3"/>
                <c:pt idx="0">
                  <c:v>64.039999999999992</c:v>
                </c:pt>
                <c:pt idx="1">
                  <c:v>60.879999999999995</c:v>
                </c:pt>
                <c:pt idx="2">
                  <c:v>64.319999999999993</c:v>
                </c:pt>
              </c:numCache>
            </c:numRef>
          </c:val>
          <c:extLst>
            <c:ext xmlns:c16="http://schemas.microsoft.com/office/drawing/2014/chart" uri="{C3380CC4-5D6E-409C-BE32-E72D297353CC}">
              <c16:uniqueId val="{00000000-EA66-4F21-9A98-7596A41D07F2}"/>
            </c:ext>
          </c:extLst>
        </c:ser>
        <c:ser>
          <c:idx val="3"/>
          <c:order val="1"/>
          <c:tx>
            <c:strRef>
              <c:f>'Gigaom Final Numbers'!$G$8</c:f>
              <c:strCache>
                <c:ptCount val="1"/>
                <c:pt idx="0">
                  <c:v>Price Perf DW</c:v>
                </c:pt>
              </c:strCache>
            </c:strRef>
          </c:tx>
          <c:spPr>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'Gigaom Final Numbers'!$A$9:$A$11</c:f>
              <c:numCache>
                <c:formatCode>General</c:formatCode>
                <c:ptCount val="3"/>
                <c:pt idx="0">
                  <c:v>10</c:v>
                </c:pt>
                <c:pt idx="1">
                  <c:v>30</c:v>
                </c:pt>
                <c:pt idx="2">
                  <c:v>60</c:v>
                </c:pt>
              </c:numCache>
            </c:numRef>
          </c:cat>
          <c:val>
            <c:numRef>
              <c:f>'Gigaom Final Numbers'!$G$9:$G$11</c:f>
              <c:numCache>
                <c:formatCode>_("$"* #,##0.00_);_("$"* \(#,##0.00\);_("$"* "-"??_);_(@_)</c:formatCode>
                <c:ptCount val="3"/>
                <c:pt idx="0">
                  <c:v>49.352055555555559</c:v>
                </c:pt>
                <c:pt idx="1">
                  <c:v>42.427377777777778</c:v>
                </c:pt>
                <c:pt idx="2">
                  <c:v>48.83998888888889</c:v>
                </c:pt>
              </c:numCache>
            </c:numRef>
          </c:val>
          <c:extLst>
            <c:ext xmlns:c16="http://schemas.microsoft.com/office/drawing/2014/chart" uri="{C3380CC4-5D6E-409C-BE32-E72D297353CC}">
              <c16:uniqueId val="{00000001-EA66-4F21-9A98-7596A41D07F2}"/>
            </c:ext>
          </c:extLst>
        </c:ser>
        <c:dLbls>
          <c:showLegendKey val="0"/>
          <c:showVal val="0"/>
          <c:showCatName val="0"/>
          <c:showSerName val="0"/>
          <c:showPercent val="0"/>
          <c:showBubbleSize val="0"/>
        </c:dLbls>
        <c:gapWidth val="100"/>
        <c:overlap val="-24"/>
        <c:axId val="487987560"/>
        <c:axId val="487988872"/>
      </c:barChart>
      <c:catAx>
        <c:axId val="4879875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988872"/>
        <c:crosses val="autoZero"/>
        <c:auto val="1"/>
        <c:lblAlgn val="ctr"/>
        <c:lblOffset val="100"/>
        <c:noMultiLvlLbl val="0"/>
      </c:catAx>
      <c:valAx>
        <c:axId val="487988872"/>
        <c:scaling>
          <c:orientation val="minMax"/>
        </c:scaling>
        <c:delete val="0"/>
        <c:axPos val="l"/>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7987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19-01-26T07:36:07.665" idx="2">
    <p:pos x="5339" y="1276"/>
    <p:text>There is a confidence associated with it also, need to check that</p:text>
    <p:extLst>
      <p:ext uri="{C676402C-5697-4E1C-873F-D02D1690AC5C}">
        <p15:threadingInfo xmlns:p15="http://schemas.microsoft.com/office/powerpoint/2012/main" timeZoneBias="480"/>
      </p:ext>
    </p:extLst>
  </p:cm>
  <p:cm authorId="4" dt="2019-01-26T07:36:26.529" idx="3">
    <p:pos x="10" y="10"/>
    <p:text>Also, we should have some examples of where HLL is a useful approach. For example, probably bad for dinancial calculations, but useful for web ussage trand behavior</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D40DA7-23EC-42F0-B148-D4EB09610E1A}" type="doc">
      <dgm:prSet loTypeId="urn:microsoft.com/office/officeart/2005/8/layout/pyramid1" loCatId="pyramid" qsTypeId="urn:microsoft.com/office/officeart/2005/8/quickstyle/simple1" qsCatId="simple" csTypeId="urn:microsoft.com/office/officeart/2005/8/colors/accent0_1" csCatId="mainScheme" phldr="1"/>
      <dgm:spPr/>
    </dgm:pt>
    <dgm:pt modelId="{86E3DF06-600B-4EDA-9317-6D3BC8A9026F}">
      <dgm:prSet phldrT="[Text]" custT="1"/>
      <dgm:spPr>
        <a:solidFill>
          <a:srgbClr val="FF0000"/>
        </a:solidFill>
        <a:ln w="19050">
          <a:solidFill>
            <a:schemeClr val="bg1"/>
          </a:solidFill>
        </a:ln>
      </dgm:spPr>
      <dgm:t>
        <a:bodyPr anchor="b"/>
        <a:lstStyle/>
        <a:p>
          <a:r>
            <a:rPr lang="en-US" sz="3200">
              <a:solidFill>
                <a:schemeClr val="bg1"/>
              </a:solidFill>
            </a:rPr>
            <a:t>Memory</a:t>
          </a:r>
          <a:endParaRPr lang="en-GB" sz="3200">
            <a:solidFill>
              <a:schemeClr val="bg1"/>
            </a:solidFill>
          </a:endParaRPr>
        </a:p>
      </dgm:t>
    </dgm:pt>
    <dgm:pt modelId="{791BF3CE-38C0-486D-A51D-B7B5B04E07A8}" type="parTrans" cxnId="{FDBA5BDE-E28A-43E7-9BDA-2016641B2912}">
      <dgm:prSet/>
      <dgm:spPr/>
      <dgm:t>
        <a:bodyPr/>
        <a:lstStyle/>
        <a:p>
          <a:endParaRPr lang="en-GB"/>
        </a:p>
      </dgm:t>
    </dgm:pt>
    <dgm:pt modelId="{6FFA01FA-26DF-4D33-91DA-DC2CEBDFCD93}" type="sibTrans" cxnId="{FDBA5BDE-E28A-43E7-9BDA-2016641B2912}">
      <dgm:prSet/>
      <dgm:spPr/>
      <dgm:t>
        <a:bodyPr/>
        <a:lstStyle/>
        <a:p>
          <a:endParaRPr lang="en-GB"/>
        </a:p>
      </dgm:t>
    </dgm:pt>
    <dgm:pt modelId="{8C59A8D5-BA99-428D-A45A-EB328ED806BF}">
      <dgm:prSet phldrT="[Text]" custT="1"/>
      <dgm:spPr>
        <a:solidFill>
          <a:schemeClr val="accent4">
            <a:lumMod val="60000"/>
            <a:lumOff val="40000"/>
          </a:schemeClr>
        </a:solidFill>
        <a:ln w="19050">
          <a:solidFill>
            <a:schemeClr val="bg1"/>
          </a:solidFill>
        </a:ln>
      </dgm:spPr>
      <dgm:t>
        <a:bodyPr anchor="b"/>
        <a:lstStyle/>
        <a:p>
          <a:r>
            <a:rPr lang="en-US" sz="4000" dirty="0">
              <a:solidFill>
                <a:schemeClr val="bg1"/>
              </a:solidFill>
            </a:rPr>
            <a:t>Adaptive Cache</a:t>
          </a:r>
          <a:endParaRPr lang="en-GB" sz="4000" dirty="0">
            <a:solidFill>
              <a:schemeClr val="bg1"/>
            </a:solidFill>
          </a:endParaRPr>
        </a:p>
      </dgm:t>
    </dgm:pt>
    <dgm:pt modelId="{C07844B8-58F6-469A-9218-1BF862E95959}" type="parTrans" cxnId="{3700DCAB-B845-46B2-B990-27588D2162C3}">
      <dgm:prSet/>
      <dgm:spPr/>
      <dgm:t>
        <a:bodyPr/>
        <a:lstStyle/>
        <a:p>
          <a:endParaRPr lang="en-GB"/>
        </a:p>
      </dgm:t>
    </dgm:pt>
    <dgm:pt modelId="{F936658E-312C-4536-90D0-590A533D4E72}" type="sibTrans" cxnId="{3700DCAB-B845-46B2-B990-27588D2162C3}">
      <dgm:prSet/>
      <dgm:spPr/>
      <dgm:t>
        <a:bodyPr/>
        <a:lstStyle/>
        <a:p>
          <a:endParaRPr lang="en-GB"/>
        </a:p>
      </dgm:t>
    </dgm:pt>
    <dgm:pt modelId="{6F831D9B-878B-4F1F-B803-C8D727E1AD0E}">
      <dgm:prSet phldrT="[Text]" custT="1"/>
      <dgm:spPr>
        <a:solidFill>
          <a:schemeClr val="accent1">
            <a:lumMod val="40000"/>
            <a:lumOff val="60000"/>
          </a:schemeClr>
        </a:solidFill>
        <a:ln w="19050">
          <a:solidFill>
            <a:schemeClr val="bg1"/>
          </a:solidFill>
        </a:ln>
      </dgm:spPr>
      <dgm:t>
        <a:bodyPr anchor="b"/>
        <a:lstStyle/>
        <a:p>
          <a:r>
            <a:rPr lang="en-US" sz="4000">
              <a:solidFill>
                <a:schemeClr val="bg1"/>
              </a:solidFill>
            </a:rPr>
            <a:t>Remote Storage</a:t>
          </a:r>
          <a:endParaRPr lang="en-GB" sz="4000">
            <a:solidFill>
              <a:schemeClr val="bg1"/>
            </a:solidFill>
          </a:endParaRPr>
        </a:p>
      </dgm:t>
    </dgm:pt>
    <dgm:pt modelId="{A5D0357A-E1AA-42A3-AB53-F3E1A227F11F}" type="parTrans" cxnId="{BC250004-03A3-4FCF-A648-1131687A8032}">
      <dgm:prSet/>
      <dgm:spPr/>
      <dgm:t>
        <a:bodyPr/>
        <a:lstStyle/>
        <a:p>
          <a:endParaRPr lang="en-GB"/>
        </a:p>
      </dgm:t>
    </dgm:pt>
    <dgm:pt modelId="{E709DCB7-9361-4614-9E88-7CEF3D8D5749}" type="sibTrans" cxnId="{BC250004-03A3-4FCF-A648-1131687A8032}">
      <dgm:prSet/>
      <dgm:spPr/>
      <dgm:t>
        <a:bodyPr/>
        <a:lstStyle/>
        <a:p>
          <a:endParaRPr lang="en-GB"/>
        </a:p>
      </dgm:t>
    </dgm:pt>
    <dgm:pt modelId="{C377CFDC-EDFA-47B7-B07C-BA430F08D2D6}" type="pres">
      <dgm:prSet presAssocID="{F6D40DA7-23EC-42F0-B148-D4EB09610E1A}" presName="Name0" presStyleCnt="0">
        <dgm:presLayoutVars>
          <dgm:dir/>
          <dgm:animLvl val="lvl"/>
          <dgm:resizeHandles val="exact"/>
        </dgm:presLayoutVars>
      </dgm:prSet>
      <dgm:spPr/>
    </dgm:pt>
    <dgm:pt modelId="{97047CC1-E547-42B5-9625-7A6A20CCBA0A}" type="pres">
      <dgm:prSet presAssocID="{86E3DF06-600B-4EDA-9317-6D3BC8A9026F}" presName="Name8" presStyleCnt="0"/>
      <dgm:spPr/>
    </dgm:pt>
    <dgm:pt modelId="{89A25DEC-5F73-44FF-BABE-A4165A3E90DA}" type="pres">
      <dgm:prSet presAssocID="{86E3DF06-600B-4EDA-9317-6D3BC8A9026F}" presName="level" presStyleLbl="node1" presStyleIdx="0" presStyleCnt="3" custScaleY="76533" custLinFactNeighborY="275">
        <dgm:presLayoutVars>
          <dgm:chMax val="1"/>
          <dgm:bulletEnabled val="1"/>
        </dgm:presLayoutVars>
      </dgm:prSet>
      <dgm:spPr/>
    </dgm:pt>
    <dgm:pt modelId="{F5F71200-79EB-42B7-8527-9D7322D46A6C}" type="pres">
      <dgm:prSet presAssocID="{86E3DF06-600B-4EDA-9317-6D3BC8A9026F}" presName="levelTx" presStyleLbl="revTx" presStyleIdx="0" presStyleCnt="0">
        <dgm:presLayoutVars>
          <dgm:chMax val="1"/>
          <dgm:bulletEnabled val="1"/>
        </dgm:presLayoutVars>
      </dgm:prSet>
      <dgm:spPr/>
    </dgm:pt>
    <dgm:pt modelId="{3666CBFD-0AA1-4753-B4B9-C26A0A6BDF62}" type="pres">
      <dgm:prSet presAssocID="{8C59A8D5-BA99-428D-A45A-EB328ED806BF}" presName="Name8" presStyleCnt="0"/>
      <dgm:spPr/>
    </dgm:pt>
    <dgm:pt modelId="{BEAB3674-D5E3-4583-BB76-E5F1D1F1CF8B}" type="pres">
      <dgm:prSet presAssocID="{8C59A8D5-BA99-428D-A45A-EB328ED806BF}" presName="level" presStyleLbl="node1" presStyleIdx="1" presStyleCnt="3" custScaleY="66010">
        <dgm:presLayoutVars>
          <dgm:chMax val="1"/>
          <dgm:bulletEnabled val="1"/>
        </dgm:presLayoutVars>
      </dgm:prSet>
      <dgm:spPr/>
    </dgm:pt>
    <dgm:pt modelId="{29AF3A2C-5C3C-411E-967F-7AC95F4E48CA}" type="pres">
      <dgm:prSet presAssocID="{8C59A8D5-BA99-428D-A45A-EB328ED806BF}" presName="levelTx" presStyleLbl="revTx" presStyleIdx="0" presStyleCnt="0">
        <dgm:presLayoutVars>
          <dgm:chMax val="1"/>
          <dgm:bulletEnabled val="1"/>
        </dgm:presLayoutVars>
      </dgm:prSet>
      <dgm:spPr/>
    </dgm:pt>
    <dgm:pt modelId="{23745798-D361-4856-ACCF-E6899E9D4C42}" type="pres">
      <dgm:prSet presAssocID="{6F831D9B-878B-4F1F-B803-C8D727E1AD0E}" presName="Name8" presStyleCnt="0"/>
      <dgm:spPr/>
    </dgm:pt>
    <dgm:pt modelId="{AA673155-A9BD-40EC-B33E-6B53B086777F}" type="pres">
      <dgm:prSet presAssocID="{6F831D9B-878B-4F1F-B803-C8D727E1AD0E}" presName="level" presStyleLbl="node1" presStyleIdx="2" presStyleCnt="3">
        <dgm:presLayoutVars>
          <dgm:chMax val="1"/>
          <dgm:bulletEnabled val="1"/>
        </dgm:presLayoutVars>
      </dgm:prSet>
      <dgm:spPr/>
    </dgm:pt>
    <dgm:pt modelId="{81FD8A3D-CAAC-4C40-8640-56A18D4DF507}" type="pres">
      <dgm:prSet presAssocID="{6F831D9B-878B-4F1F-B803-C8D727E1AD0E}" presName="levelTx" presStyleLbl="revTx" presStyleIdx="0" presStyleCnt="0">
        <dgm:presLayoutVars>
          <dgm:chMax val="1"/>
          <dgm:bulletEnabled val="1"/>
        </dgm:presLayoutVars>
      </dgm:prSet>
      <dgm:spPr/>
    </dgm:pt>
  </dgm:ptLst>
  <dgm:cxnLst>
    <dgm:cxn modelId="{BC250004-03A3-4FCF-A648-1131687A8032}" srcId="{F6D40DA7-23EC-42F0-B148-D4EB09610E1A}" destId="{6F831D9B-878B-4F1F-B803-C8D727E1AD0E}" srcOrd="2" destOrd="0" parTransId="{A5D0357A-E1AA-42A3-AB53-F3E1A227F11F}" sibTransId="{E709DCB7-9361-4614-9E88-7CEF3D8D5749}"/>
    <dgm:cxn modelId="{E2596922-2A46-4EEA-8DC4-0C8EB97C9042}" type="presOf" srcId="{86E3DF06-600B-4EDA-9317-6D3BC8A9026F}" destId="{89A25DEC-5F73-44FF-BABE-A4165A3E90DA}" srcOrd="0" destOrd="0" presId="urn:microsoft.com/office/officeart/2005/8/layout/pyramid1"/>
    <dgm:cxn modelId="{2EFF9D3D-10F0-42EF-BE5E-DBB4B042CBCC}" type="presOf" srcId="{86E3DF06-600B-4EDA-9317-6D3BC8A9026F}" destId="{F5F71200-79EB-42B7-8527-9D7322D46A6C}" srcOrd="1" destOrd="0" presId="urn:microsoft.com/office/officeart/2005/8/layout/pyramid1"/>
    <dgm:cxn modelId="{64626664-8781-451F-AB0B-7412D1E18463}" type="presOf" srcId="{8C59A8D5-BA99-428D-A45A-EB328ED806BF}" destId="{29AF3A2C-5C3C-411E-967F-7AC95F4E48CA}" srcOrd="1" destOrd="0" presId="urn:microsoft.com/office/officeart/2005/8/layout/pyramid1"/>
    <dgm:cxn modelId="{B9FBE568-397A-4CC6-B858-A5547CCFE869}" type="presOf" srcId="{6F831D9B-878B-4F1F-B803-C8D727E1AD0E}" destId="{81FD8A3D-CAAC-4C40-8640-56A18D4DF507}" srcOrd="1" destOrd="0" presId="urn:microsoft.com/office/officeart/2005/8/layout/pyramid1"/>
    <dgm:cxn modelId="{B9940E94-081F-4DC4-A79A-D6C4D58901D4}" type="presOf" srcId="{F6D40DA7-23EC-42F0-B148-D4EB09610E1A}" destId="{C377CFDC-EDFA-47B7-B07C-BA430F08D2D6}" srcOrd="0" destOrd="0" presId="urn:microsoft.com/office/officeart/2005/8/layout/pyramid1"/>
    <dgm:cxn modelId="{7B8492AA-D2D0-4CB0-9681-573402C10EBA}" type="presOf" srcId="{8C59A8D5-BA99-428D-A45A-EB328ED806BF}" destId="{BEAB3674-D5E3-4583-BB76-E5F1D1F1CF8B}" srcOrd="0" destOrd="0" presId="urn:microsoft.com/office/officeart/2005/8/layout/pyramid1"/>
    <dgm:cxn modelId="{3700DCAB-B845-46B2-B990-27588D2162C3}" srcId="{F6D40DA7-23EC-42F0-B148-D4EB09610E1A}" destId="{8C59A8D5-BA99-428D-A45A-EB328ED806BF}" srcOrd="1" destOrd="0" parTransId="{C07844B8-58F6-469A-9218-1BF862E95959}" sibTransId="{F936658E-312C-4536-90D0-590A533D4E72}"/>
    <dgm:cxn modelId="{D8EC9ED5-2EA0-497C-B754-E3C9895E9A23}" type="presOf" srcId="{6F831D9B-878B-4F1F-B803-C8D727E1AD0E}" destId="{AA673155-A9BD-40EC-B33E-6B53B086777F}" srcOrd="0" destOrd="0" presId="urn:microsoft.com/office/officeart/2005/8/layout/pyramid1"/>
    <dgm:cxn modelId="{FDBA5BDE-E28A-43E7-9BDA-2016641B2912}" srcId="{F6D40DA7-23EC-42F0-B148-D4EB09610E1A}" destId="{86E3DF06-600B-4EDA-9317-6D3BC8A9026F}" srcOrd="0" destOrd="0" parTransId="{791BF3CE-38C0-486D-A51D-B7B5B04E07A8}" sibTransId="{6FFA01FA-26DF-4D33-91DA-DC2CEBDFCD93}"/>
    <dgm:cxn modelId="{D8B15053-A9C2-4441-A782-10F97DABCC38}" type="presParOf" srcId="{C377CFDC-EDFA-47B7-B07C-BA430F08D2D6}" destId="{97047CC1-E547-42B5-9625-7A6A20CCBA0A}" srcOrd="0" destOrd="0" presId="urn:microsoft.com/office/officeart/2005/8/layout/pyramid1"/>
    <dgm:cxn modelId="{46F00E4F-B041-4C0B-AEC6-283FC690F816}" type="presParOf" srcId="{97047CC1-E547-42B5-9625-7A6A20CCBA0A}" destId="{89A25DEC-5F73-44FF-BABE-A4165A3E90DA}" srcOrd="0" destOrd="0" presId="urn:microsoft.com/office/officeart/2005/8/layout/pyramid1"/>
    <dgm:cxn modelId="{1EBD178D-54AE-46B2-815B-77B2F25D8567}" type="presParOf" srcId="{97047CC1-E547-42B5-9625-7A6A20CCBA0A}" destId="{F5F71200-79EB-42B7-8527-9D7322D46A6C}" srcOrd="1" destOrd="0" presId="urn:microsoft.com/office/officeart/2005/8/layout/pyramid1"/>
    <dgm:cxn modelId="{7E9B844D-EA45-46E0-A2DA-4390556CB0C0}" type="presParOf" srcId="{C377CFDC-EDFA-47B7-B07C-BA430F08D2D6}" destId="{3666CBFD-0AA1-4753-B4B9-C26A0A6BDF62}" srcOrd="1" destOrd="0" presId="urn:microsoft.com/office/officeart/2005/8/layout/pyramid1"/>
    <dgm:cxn modelId="{BB224927-3D71-403A-9327-E6E58C278EED}" type="presParOf" srcId="{3666CBFD-0AA1-4753-B4B9-C26A0A6BDF62}" destId="{BEAB3674-D5E3-4583-BB76-E5F1D1F1CF8B}" srcOrd="0" destOrd="0" presId="urn:microsoft.com/office/officeart/2005/8/layout/pyramid1"/>
    <dgm:cxn modelId="{836645C7-FAA2-4940-859B-995CB092B420}" type="presParOf" srcId="{3666CBFD-0AA1-4753-B4B9-C26A0A6BDF62}" destId="{29AF3A2C-5C3C-411E-967F-7AC95F4E48CA}" srcOrd="1" destOrd="0" presId="urn:microsoft.com/office/officeart/2005/8/layout/pyramid1"/>
    <dgm:cxn modelId="{65E15405-05A9-4578-887F-05A079C67803}" type="presParOf" srcId="{C377CFDC-EDFA-47B7-B07C-BA430F08D2D6}" destId="{23745798-D361-4856-ACCF-E6899E9D4C42}" srcOrd="2" destOrd="0" presId="urn:microsoft.com/office/officeart/2005/8/layout/pyramid1"/>
    <dgm:cxn modelId="{3915EBC6-1A0F-424F-B37C-FD6350E89F54}" type="presParOf" srcId="{23745798-D361-4856-ACCF-E6899E9D4C42}" destId="{AA673155-A9BD-40EC-B33E-6B53B086777F}" srcOrd="0" destOrd="0" presId="urn:microsoft.com/office/officeart/2005/8/layout/pyramid1"/>
    <dgm:cxn modelId="{7415786D-63EF-4601-B339-977839EDE479}" type="presParOf" srcId="{23745798-D361-4856-ACCF-E6899E9D4C42}" destId="{81FD8A3D-CAAC-4C40-8640-56A18D4DF507}" srcOrd="1" destOrd="0" presId="urn:microsoft.com/office/officeart/2005/8/layout/pyramid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29DB06-3AF0-43BC-8AF7-C876EE647377}" type="doc">
      <dgm:prSet loTypeId="urn:microsoft.com/office/officeart/2005/8/layout/arrow2" loCatId="process" qsTypeId="urn:microsoft.com/office/officeart/2005/8/quickstyle/simple1" qsCatId="simple" csTypeId="urn:microsoft.com/office/officeart/2005/8/colors/accent1_2" csCatId="accent1" phldr="1"/>
      <dgm:spPr/>
    </dgm:pt>
    <dgm:pt modelId="{0AF870B6-6F0C-4CBE-A3A5-AF2C8E375E1C}">
      <dgm:prSet phldrT="[Text]" custT="1"/>
      <dgm:spPr/>
      <dgm:t>
        <a:bodyPr/>
        <a:lstStyle/>
        <a:p>
          <a:r>
            <a:rPr lang="en-US" sz="2400"/>
            <a:t>Gen1</a:t>
          </a:r>
        </a:p>
      </dgm:t>
    </dgm:pt>
    <dgm:pt modelId="{59CF63F6-3090-4936-A685-517B26A70B6E}" type="parTrans" cxnId="{129C66A9-167B-4622-861A-1093903C7BAC}">
      <dgm:prSet/>
      <dgm:spPr/>
      <dgm:t>
        <a:bodyPr/>
        <a:lstStyle/>
        <a:p>
          <a:endParaRPr lang="en-US"/>
        </a:p>
      </dgm:t>
    </dgm:pt>
    <dgm:pt modelId="{20C7CD36-D735-4E42-8984-C30755A79170}" type="sibTrans" cxnId="{129C66A9-167B-4622-861A-1093903C7BAC}">
      <dgm:prSet/>
      <dgm:spPr/>
      <dgm:t>
        <a:bodyPr/>
        <a:lstStyle/>
        <a:p>
          <a:endParaRPr lang="en-US"/>
        </a:p>
      </dgm:t>
    </dgm:pt>
    <dgm:pt modelId="{A5D547A8-19BE-45EB-989C-3A71A1128938}">
      <dgm:prSet phldrT="[Text]" custT="1"/>
      <dgm:spPr/>
      <dgm:t>
        <a:bodyPr/>
        <a:lstStyle/>
        <a:p>
          <a:r>
            <a:rPr lang="en-US" sz="2400"/>
            <a:t>Gen2</a:t>
          </a:r>
        </a:p>
      </dgm:t>
    </dgm:pt>
    <dgm:pt modelId="{C2F6774C-89C3-4854-B916-28605DF8D8AA}" type="parTrans" cxnId="{5B18A250-12CD-412A-87F7-768068768AD1}">
      <dgm:prSet/>
      <dgm:spPr/>
      <dgm:t>
        <a:bodyPr/>
        <a:lstStyle/>
        <a:p>
          <a:endParaRPr lang="en-US"/>
        </a:p>
      </dgm:t>
    </dgm:pt>
    <dgm:pt modelId="{1D5B80C9-E214-441A-BD59-DF2C15045262}" type="sibTrans" cxnId="{5B18A250-12CD-412A-87F7-768068768AD1}">
      <dgm:prSet/>
      <dgm:spPr/>
      <dgm:t>
        <a:bodyPr/>
        <a:lstStyle/>
        <a:p>
          <a:endParaRPr lang="en-US"/>
        </a:p>
      </dgm:t>
    </dgm:pt>
    <dgm:pt modelId="{59AA9E24-78B5-4AF8-8983-E2FAA73AB38D}">
      <dgm:prSet phldrT="[Text]" custT="1"/>
      <dgm:spPr/>
      <dgm:t>
        <a:bodyPr/>
        <a:lstStyle/>
        <a:p>
          <a:r>
            <a:rPr lang="en-US" sz="2400"/>
            <a:t>Gen2-L.E.</a:t>
          </a:r>
        </a:p>
      </dgm:t>
    </dgm:pt>
    <dgm:pt modelId="{B7D4D0F3-CB8A-4A20-9FE5-B857DCA4A7CF}" type="parTrans" cxnId="{89EB868B-FCCE-410D-AAD3-E37CFE10287B}">
      <dgm:prSet/>
      <dgm:spPr/>
      <dgm:t>
        <a:bodyPr/>
        <a:lstStyle/>
        <a:p>
          <a:endParaRPr lang="en-US"/>
        </a:p>
      </dgm:t>
    </dgm:pt>
    <dgm:pt modelId="{C8F022FE-4B82-4EE7-B90E-001156BCE88A}" type="sibTrans" cxnId="{89EB868B-FCCE-410D-AAD3-E37CFE10287B}">
      <dgm:prSet/>
      <dgm:spPr/>
      <dgm:t>
        <a:bodyPr/>
        <a:lstStyle/>
        <a:p>
          <a:endParaRPr lang="en-US"/>
        </a:p>
      </dgm:t>
    </dgm:pt>
    <dgm:pt modelId="{47658433-4C7D-419D-92FD-55FE5B2BC334}" type="pres">
      <dgm:prSet presAssocID="{9229DB06-3AF0-43BC-8AF7-C876EE647377}" presName="arrowDiagram" presStyleCnt="0">
        <dgm:presLayoutVars>
          <dgm:chMax val="5"/>
          <dgm:dir/>
          <dgm:resizeHandles val="exact"/>
        </dgm:presLayoutVars>
      </dgm:prSet>
      <dgm:spPr/>
    </dgm:pt>
    <dgm:pt modelId="{B6B60406-3C1E-4F72-B858-3CE6E5AD5C4F}" type="pres">
      <dgm:prSet presAssocID="{9229DB06-3AF0-43BC-8AF7-C876EE647377}" presName="arrow" presStyleLbl="bgShp" presStyleIdx="0" presStyleCnt="1"/>
      <dgm:spPr/>
    </dgm:pt>
    <dgm:pt modelId="{609F2B0D-A0ED-41CF-9AC2-B2C7F2EA5FAE}" type="pres">
      <dgm:prSet presAssocID="{9229DB06-3AF0-43BC-8AF7-C876EE647377}" presName="arrowDiagram3" presStyleCnt="0"/>
      <dgm:spPr/>
    </dgm:pt>
    <dgm:pt modelId="{30C44A22-6972-499E-98B4-388D26EE2EC8}" type="pres">
      <dgm:prSet presAssocID="{0AF870B6-6F0C-4CBE-A3A5-AF2C8E375E1C}" presName="bullet3a" presStyleLbl="node1" presStyleIdx="0" presStyleCnt="3"/>
      <dgm:spPr/>
    </dgm:pt>
    <dgm:pt modelId="{DEEA0B63-2570-48EE-BA8A-751E19D852DF}" type="pres">
      <dgm:prSet presAssocID="{0AF870B6-6F0C-4CBE-A3A5-AF2C8E375E1C}" presName="textBox3a" presStyleLbl="revTx" presStyleIdx="0" presStyleCnt="3">
        <dgm:presLayoutVars>
          <dgm:bulletEnabled val="1"/>
        </dgm:presLayoutVars>
      </dgm:prSet>
      <dgm:spPr/>
    </dgm:pt>
    <dgm:pt modelId="{090B3854-9631-4C94-8B5F-88DCCEB863F6}" type="pres">
      <dgm:prSet presAssocID="{A5D547A8-19BE-45EB-989C-3A71A1128938}" presName="bullet3b" presStyleLbl="node1" presStyleIdx="1" presStyleCnt="3"/>
      <dgm:spPr/>
    </dgm:pt>
    <dgm:pt modelId="{1A97470D-9A9E-4B95-9C48-52347A7455C5}" type="pres">
      <dgm:prSet presAssocID="{A5D547A8-19BE-45EB-989C-3A71A1128938}" presName="textBox3b" presStyleLbl="revTx" presStyleIdx="1" presStyleCnt="3">
        <dgm:presLayoutVars>
          <dgm:bulletEnabled val="1"/>
        </dgm:presLayoutVars>
      </dgm:prSet>
      <dgm:spPr/>
    </dgm:pt>
    <dgm:pt modelId="{37540EC4-7082-495C-8577-C8CC10B8525F}" type="pres">
      <dgm:prSet presAssocID="{59AA9E24-78B5-4AF8-8983-E2FAA73AB38D}" presName="bullet3c" presStyleLbl="node1" presStyleIdx="2" presStyleCnt="3" custScaleX="46154" custScaleY="46154"/>
      <dgm:spPr/>
    </dgm:pt>
    <dgm:pt modelId="{4CBF7A95-1951-46B9-AD65-9A77200BC35D}" type="pres">
      <dgm:prSet presAssocID="{59AA9E24-78B5-4AF8-8983-E2FAA73AB38D}" presName="textBox3c" presStyleLbl="revTx" presStyleIdx="2" presStyleCnt="3">
        <dgm:presLayoutVars>
          <dgm:bulletEnabled val="1"/>
        </dgm:presLayoutVars>
      </dgm:prSet>
      <dgm:spPr/>
    </dgm:pt>
  </dgm:ptLst>
  <dgm:cxnLst>
    <dgm:cxn modelId="{B204AF12-3828-4C37-92AF-171EC95B1B38}" type="presOf" srcId="{A5D547A8-19BE-45EB-989C-3A71A1128938}" destId="{1A97470D-9A9E-4B95-9C48-52347A7455C5}" srcOrd="0" destOrd="0" presId="urn:microsoft.com/office/officeart/2005/8/layout/arrow2"/>
    <dgm:cxn modelId="{F75EA21C-FD23-4BAF-ACC5-A43ED6BE2EEE}" type="presOf" srcId="{59AA9E24-78B5-4AF8-8983-E2FAA73AB38D}" destId="{4CBF7A95-1951-46B9-AD65-9A77200BC35D}" srcOrd="0" destOrd="0" presId="urn:microsoft.com/office/officeart/2005/8/layout/arrow2"/>
    <dgm:cxn modelId="{5B18A250-12CD-412A-87F7-768068768AD1}" srcId="{9229DB06-3AF0-43BC-8AF7-C876EE647377}" destId="{A5D547A8-19BE-45EB-989C-3A71A1128938}" srcOrd="1" destOrd="0" parTransId="{C2F6774C-89C3-4854-B916-28605DF8D8AA}" sibTransId="{1D5B80C9-E214-441A-BD59-DF2C15045262}"/>
    <dgm:cxn modelId="{89EB868B-FCCE-410D-AAD3-E37CFE10287B}" srcId="{9229DB06-3AF0-43BC-8AF7-C876EE647377}" destId="{59AA9E24-78B5-4AF8-8983-E2FAA73AB38D}" srcOrd="2" destOrd="0" parTransId="{B7D4D0F3-CB8A-4A20-9FE5-B857DCA4A7CF}" sibTransId="{C8F022FE-4B82-4EE7-B90E-001156BCE88A}"/>
    <dgm:cxn modelId="{129C66A9-167B-4622-861A-1093903C7BAC}" srcId="{9229DB06-3AF0-43BC-8AF7-C876EE647377}" destId="{0AF870B6-6F0C-4CBE-A3A5-AF2C8E375E1C}" srcOrd="0" destOrd="0" parTransId="{59CF63F6-3090-4936-A685-517B26A70B6E}" sibTransId="{20C7CD36-D735-4E42-8984-C30755A79170}"/>
    <dgm:cxn modelId="{64758BBD-AF05-486A-9108-0E944B24E3B9}" type="presOf" srcId="{0AF870B6-6F0C-4CBE-A3A5-AF2C8E375E1C}" destId="{DEEA0B63-2570-48EE-BA8A-751E19D852DF}" srcOrd="0" destOrd="0" presId="urn:microsoft.com/office/officeart/2005/8/layout/arrow2"/>
    <dgm:cxn modelId="{A7A6E0D5-D0CF-442F-B7B6-9A731F28D3FD}" type="presOf" srcId="{9229DB06-3AF0-43BC-8AF7-C876EE647377}" destId="{47658433-4C7D-419D-92FD-55FE5B2BC334}" srcOrd="0" destOrd="0" presId="urn:microsoft.com/office/officeart/2005/8/layout/arrow2"/>
    <dgm:cxn modelId="{2AAA7170-23BA-4CC4-85FE-21B2CD711E55}" type="presParOf" srcId="{47658433-4C7D-419D-92FD-55FE5B2BC334}" destId="{B6B60406-3C1E-4F72-B858-3CE6E5AD5C4F}" srcOrd="0" destOrd="0" presId="urn:microsoft.com/office/officeart/2005/8/layout/arrow2"/>
    <dgm:cxn modelId="{4D829FB0-DF3D-4593-B075-3E6E83E6A529}" type="presParOf" srcId="{47658433-4C7D-419D-92FD-55FE5B2BC334}" destId="{609F2B0D-A0ED-41CF-9AC2-B2C7F2EA5FAE}" srcOrd="1" destOrd="0" presId="urn:microsoft.com/office/officeart/2005/8/layout/arrow2"/>
    <dgm:cxn modelId="{B947FC42-3FE3-4827-B6D9-94C77A848D40}" type="presParOf" srcId="{609F2B0D-A0ED-41CF-9AC2-B2C7F2EA5FAE}" destId="{30C44A22-6972-499E-98B4-388D26EE2EC8}" srcOrd="0" destOrd="0" presId="urn:microsoft.com/office/officeart/2005/8/layout/arrow2"/>
    <dgm:cxn modelId="{989D626D-B485-47A0-AD48-77BE106B75EE}" type="presParOf" srcId="{609F2B0D-A0ED-41CF-9AC2-B2C7F2EA5FAE}" destId="{DEEA0B63-2570-48EE-BA8A-751E19D852DF}" srcOrd="1" destOrd="0" presId="urn:microsoft.com/office/officeart/2005/8/layout/arrow2"/>
    <dgm:cxn modelId="{5FBE51CB-6F8F-490E-B355-0CDFFE7C0E83}" type="presParOf" srcId="{609F2B0D-A0ED-41CF-9AC2-B2C7F2EA5FAE}" destId="{090B3854-9631-4C94-8B5F-88DCCEB863F6}" srcOrd="2" destOrd="0" presId="urn:microsoft.com/office/officeart/2005/8/layout/arrow2"/>
    <dgm:cxn modelId="{181F8ACF-46A9-4B3F-99A1-61FCA42B7EFD}" type="presParOf" srcId="{609F2B0D-A0ED-41CF-9AC2-B2C7F2EA5FAE}" destId="{1A97470D-9A9E-4B95-9C48-52347A7455C5}" srcOrd="3" destOrd="0" presId="urn:microsoft.com/office/officeart/2005/8/layout/arrow2"/>
    <dgm:cxn modelId="{B80F572F-78A0-4DD6-B179-12CA9CB4507E}" type="presParOf" srcId="{609F2B0D-A0ED-41CF-9AC2-B2C7F2EA5FAE}" destId="{37540EC4-7082-495C-8577-C8CC10B8525F}" srcOrd="4" destOrd="0" presId="urn:microsoft.com/office/officeart/2005/8/layout/arrow2"/>
    <dgm:cxn modelId="{C07D70B9-1233-438C-9126-9AB4D898070D}" type="presParOf" srcId="{609F2B0D-A0ED-41CF-9AC2-B2C7F2EA5FAE}" destId="{4CBF7A95-1951-46B9-AD65-9A77200BC35D}"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7D0A5F-6E75-4C59-8F0E-3D7D9ED1353B}" type="doc">
      <dgm:prSet loTypeId="urn:microsoft.com/office/officeart/2005/8/layout/cycle1" loCatId="cycle" qsTypeId="urn:microsoft.com/office/officeart/2005/8/quickstyle/simple5" qsCatId="simple" csTypeId="urn:microsoft.com/office/officeart/2005/8/colors/accent0_1" csCatId="mainScheme" phldr="1"/>
      <dgm:spPr/>
      <dgm:t>
        <a:bodyPr/>
        <a:lstStyle/>
        <a:p>
          <a:endParaRPr lang="en-US"/>
        </a:p>
      </dgm:t>
    </dgm:pt>
    <dgm:pt modelId="{99BFFFA7-FFD4-4258-B372-1B837F149DA7}">
      <dgm:prSet phldrT="[Text]"/>
      <dgm:spPr/>
      <dgm:t>
        <a:bodyPr/>
        <a:lstStyle/>
        <a:p>
          <a:r>
            <a:rPr lang="en-US"/>
            <a:t>Monitor</a:t>
          </a:r>
        </a:p>
      </dgm:t>
    </dgm:pt>
    <dgm:pt modelId="{0DE1A0E0-8AA2-4835-AAF8-D88A7996C9D5}" type="parTrans" cxnId="{F7D53C55-5AC9-4FC7-80E1-D48F118C4DBD}">
      <dgm:prSet/>
      <dgm:spPr/>
      <dgm:t>
        <a:bodyPr/>
        <a:lstStyle/>
        <a:p>
          <a:endParaRPr lang="en-US"/>
        </a:p>
      </dgm:t>
    </dgm:pt>
    <dgm:pt modelId="{C2673778-150A-4344-A489-E14B8455449A}" type="sibTrans" cxnId="{F7D53C55-5AC9-4FC7-80E1-D48F118C4DBD}">
      <dgm:prSet/>
      <dgm:spPr/>
      <dgm:t>
        <a:bodyPr/>
        <a:lstStyle/>
        <a:p>
          <a:endParaRPr lang="en-US"/>
        </a:p>
      </dgm:t>
    </dgm:pt>
    <dgm:pt modelId="{F799345E-715F-4CFB-A37E-E7D2DF3BCDB3}">
      <dgm:prSet phldrT="[Text]"/>
      <dgm:spPr/>
      <dgm:t>
        <a:bodyPr/>
        <a:lstStyle/>
        <a:p>
          <a:r>
            <a:rPr lang="en-US"/>
            <a:t>Analyze</a:t>
          </a:r>
        </a:p>
      </dgm:t>
    </dgm:pt>
    <dgm:pt modelId="{E6857C23-6C19-4E72-B0BF-E641819AF4E9}" type="parTrans" cxnId="{A10B0625-4182-4DD2-808D-1E31DA7D96E4}">
      <dgm:prSet/>
      <dgm:spPr/>
      <dgm:t>
        <a:bodyPr/>
        <a:lstStyle/>
        <a:p>
          <a:endParaRPr lang="en-US"/>
        </a:p>
      </dgm:t>
    </dgm:pt>
    <dgm:pt modelId="{62A02947-2D37-4525-A2B3-B964CA776E60}" type="sibTrans" cxnId="{A10B0625-4182-4DD2-808D-1E31DA7D96E4}">
      <dgm:prSet/>
      <dgm:spPr/>
      <dgm:t>
        <a:bodyPr/>
        <a:lstStyle/>
        <a:p>
          <a:endParaRPr lang="en-US"/>
        </a:p>
      </dgm:t>
    </dgm:pt>
    <dgm:pt modelId="{F046841E-8B79-4A35-AACF-77ADD63ADC3A}">
      <dgm:prSet phldrT="[Text]"/>
      <dgm:spPr/>
      <dgm:t>
        <a:bodyPr/>
        <a:lstStyle/>
        <a:p>
          <a:r>
            <a:rPr lang="en-US"/>
            <a:t>Configure</a:t>
          </a:r>
        </a:p>
      </dgm:t>
    </dgm:pt>
    <dgm:pt modelId="{AFCDB459-8B93-4266-AFEB-568BEE0B063C}" type="parTrans" cxnId="{FA82C070-B645-4B69-BEFD-E842BA994F31}">
      <dgm:prSet/>
      <dgm:spPr/>
      <dgm:t>
        <a:bodyPr/>
        <a:lstStyle/>
        <a:p>
          <a:endParaRPr lang="en-US"/>
        </a:p>
      </dgm:t>
    </dgm:pt>
    <dgm:pt modelId="{E8B5D719-28A0-4E4C-B4B1-1D2C5283C99C}" type="sibTrans" cxnId="{FA82C070-B645-4B69-BEFD-E842BA994F31}">
      <dgm:prSet/>
      <dgm:spPr/>
      <dgm:t>
        <a:bodyPr/>
        <a:lstStyle/>
        <a:p>
          <a:endParaRPr lang="en-US"/>
        </a:p>
      </dgm:t>
    </dgm:pt>
    <dgm:pt modelId="{F3EA07C3-3E3E-4757-846B-74649FAADD64}" type="pres">
      <dgm:prSet presAssocID="{4A7D0A5F-6E75-4C59-8F0E-3D7D9ED1353B}" presName="cycle" presStyleCnt="0">
        <dgm:presLayoutVars>
          <dgm:dir/>
          <dgm:resizeHandles val="exact"/>
        </dgm:presLayoutVars>
      </dgm:prSet>
      <dgm:spPr/>
    </dgm:pt>
    <dgm:pt modelId="{AF63D857-3EF3-4252-8719-5A3B2990B4BD}" type="pres">
      <dgm:prSet presAssocID="{99BFFFA7-FFD4-4258-B372-1B837F149DA7}" presName="dummy" presStyleCnt="0"/>
      <dgm:spPr/>
    </dgm:pt>
    <dgm:pt modelId="{E204B622-A0BD-45A9-9358-C91A7F8828C1}" type="pres">
      <dgm:prSet presAssocID="{99BFFFA7-FFD4-4258-B372-1B837F149DA7}" presName="node" presStyleLbl="revTx" presStyleIdx="0" presStyleCnt="3">
        <dgm:presLayoutVars>
          <dgm:bulletEnabled val="1"/>
        </dgm:presLayoutVars>
      </dgm:prSet>
      <dgm:spPr/>
    </dgm:pt>
    <dgm:pt modelId="{9C56F298-092F-4BE3-83CD-30925AB268D6}" type="pres">
      <dgm:prSet presAssocID="{C2673778-150A-4344-A489-E14B8455449A}" presName="sibTrans" presStyleLbl="node1" presStyleIdx="0" presStyleCnt="3"/>
      <dgm:spPr/>
    </dgm:pt>
    <dgm:pt modelId="{633911BD-01D9-4F17-BF72-55BA5C76E9FB}" type="pres">
      <dgm:prSet presAssocID="{F799345E-715F-4CFB-A37E-E7D2DF3BCDB3}" presName="dummy" presStyleCnt="0"/>
      <dgm:spPr/>
    </dgm:pt>
    <dgm:pt modelId="{412FF657-5C33-48FA-90BC-8F0378DE070D}" type="pres">
      <dgm:prSet presAssocID="{F799345E-715F-4CFB-A37E-E7D2DF3BCDB3}" presName="node" presStyleLbl="revTx" presStyleIdx="1" presStyleCnt="3">
        <dgm:presLayoutVars>
          <dgm:bulletEnabled val="1"/>
        </dgm:presLayoutVars>
      </dgm:prSet>
      <dgm:spPr/>
    </dgm:pt>
    <dgm:pt modelId="{42D0D954-E779-48EA-B56B-4D6E5F31942F}" type="pres">
      <dgm:prSet presAssocID="{62A02947-2D37-4525-A2B3-B964CA776E60}" presName="sibTrans" presStyleLbl="node1" presStyleIdx="1" presStyleCnt="3"/>
      <dgm:spPr/>
    </dgm:pt>
    <dgm:pt modelId="{0D86A525-A2A0-40F2-BD49-DF76DF478BFD}" type="pres">
      <dgm:prSet presAssocID="{F046841E-8B79-4A35-AACF-77ADD63ADC3A}" presName="dummy" presStyleCnt="0"/>
      <dgm:spPr/>
    </dgm:pt>
    <dgm:pt modelId="{87C2D4C1-5801-40DA-B137-90EF0CB68875}" type="pres">
      <dgm:prSet presAssocID="{F046841E-8B79-4A35-AACF-77ADD63ADC3A}" presName="node" presStyleLbl="revTx" presStyleIdx="2" presStyleCnt="3">
        <dgm:presLayoutVars>
          <dgm:bulletEnabled val="1"/>
        </dgm:presLayoutVars>
      </dgm:prSet>
      <dgm:spPr/>
    </dgm:pt>
    <dgm:pt modelId="{F558E049-11E4-4083-B86A-621F3A618293}" type="pres">
      <dgm:prSet presAssocID="{E8B5D719-28A0-4E4C-B4B1-1D2C5283C99C}" presName="sibTrans" presStyleLbl="node1" presStyleIdx="2" presStyleCnt="3"/>
      <dgm:spPr/>
    </dgm:pt>
  </dgm:ptLst>
  <dgm:cxnLst>
    <dgm:cxn modelId="{3B019A10-BA2F-40B6-910D-221B79D47FBD}" type="presOf" srcId="{E8B5D719-28A0-4E4C-B4B1-1D2C5283C99C}" destId="{F558E049-11E4-4083-B86A-621F3A618293}" srcOrd="0" destOrd="0" presId="urn:microsoft.com/office/officeart/2005/8/layout/cycle1"/>
    <dgm:cxn modelId="{A10B0625-4182-4DD2-808D-1E31DA7D96E4}" srcId="{4A7D0A5F-6E75-4C59-8F0E-3D7D9ED1353B}" destId="{F799345E-715F-4CFB-A37E-E7D2DF3BCDB3}" srcOrd="1" destOrd="0" parTransId="{E6857C23-6C19-4E72-B0BF-E641819AF4E9}" sibTransId="{62A02947-2D37-4525-A2B3-B964CA776E60}"/>
    <dgm:cxn modelId="{5A57FB27-7580-4D6D-9673-86B499B7FD73}" type="presOf" srcId="{F046841E-8B79-4A35-AACF-77ADD63ADC3A}" destId="{87C2D4C1-5801-40DA-B137-90EF0CB68875}" srcOrd="0" destOrd="0" presId="urn:microsoft.com/office/officeart/2005/8/layout/cycle1"/>
    <dgm:cxn modelId="{FA82C070-B645-4B69-BEFD-E842BA994F31}" srcId="{4A7D0A5F-6E75-4C59-8F0E-3D7D9ED1353B}" destId="{F046841E-8B79-4A35-AACF-77ADD63ADC3A}" srcOrd="2" destOrd="0" parTransId="{AFCDB459-8B93-4266-AFEB-568BEE0B063C}" sibTransId="{E8B5D719-28A0-4E4C-B4B1-1D2C5283C99C}"/>
    <dgm:cxn modelId="{561FE350-5322-4E94-B576-EA5BFBD8B2C0}" type="presOf" srcId="{F799345E-715F-4CFB-A37E-E7D2DF3BCDB3}" destId="{412FF657-5C33-48FA-90BC-8F0378DE070D}" srcOrd="0" destOrd="0" presId="urn:microsoft.com/office/officeart/2005/8/layout/cycle1"/>
    <dgm:cxn modelId="{F7D53C55-5AC9-4FC7-80E1-D48F118C4DBD}" srcId="{4A7D0A5F-6E75-4C59-8F0E-3D7D9ED1353B}" destId="{99BFFFA7-FFD4-4258-B372-1B837F149DA7}" srcOrd="0" destOrd="0" parTransId="{0DE1A0E0-8AA2-4835-AAF8-D88A7996C9D5}" sibTransId="{C2673778-150A-4344-A489-E14B8455449A}"/>
    <dgm:cxn modelId="{279AA492-0294-4D8D-BD23-7B7E58B1E420}" type="presOf" srcId="{62A02947-2D37-4525-A2B3-B964CA776E60}" destId="{42D0D954-E779-48EA-B56B-4D6E5F31942F}" srcOrd="0" destOrd="0" presId="urn:microsoft.com/office/officeart/2005/8/layout/cycle1"/>
    <dgm:cxn modelId="{091896D5-9D57-467B-8E4B-AEB741663D35}" type="presOf" srcId="{99BFFFA7-FFD4-4258-B372-1B837F149DA7}" destId="{E204B622-A0BD-45A9-9358-C91A7F8828C1}" srcOrd="0" destOrd="0" presId="urn:microsoft.com/office/officeart/2005/8/layout/cycle1"/>
    <dgm:cxn modelId="{7D6503EC-7BDD-49E1-A126-6BDBD9659FB0}" type="presOf" srcId="{4A7D0A5F-6E75-4C59-8F0E-3D7D9ED1353B}" destId="{F3EA07C3-3E3E-4757-846B-74649FAADD64}" srcOrd="0" destOrd="0" presId="urn:microsoft.com/office/officeart/2005/8/layout/cycle1"/>
    <dgm:cxn modelId="{33A2C4F7-48FD-4681-8DA4-B12F613967B1}" type="presOf" srcId="{C2673778-150A-4344-A489-E14B8455449A}" destId="{9C56F298-092F-4BE3-83CD-30925AB268D6}" srcOrd="0" destOrd="0" presId="urn:microsoft.com/office/officeart/2005/8/layout/cycle1"/>
    <dgm:cxn modelId="{D4E6D6D4-8CC0-42B6-BAC0-A23F470D8578}" type="presParOf" srcId="{F3EA07C3-3E3E-4757-846B-74649FAADD64}" destId="{AF63D857-3EF3-4252-8719-5A3B2990B4BD}" srcOrd="0" destOrd="0" presId="urn:microsoft.com/office/officeart/2005/8/layout/cycle1"/>
    <dgm:cxn modelId="{04E14A28-426D-44B9-A0DE-9BF092E13772}" type="presParOf" srcId="{F3EA07C3-3E3E-4757-846B-74649FAADD64}" destId="{E204B622-A0BD-45A9-9358-C91A7F8828C1}" srcOrd="1" destOrd="0" presId="urn:microsoft.com/office/officeart/2005/8/layout/cycle1"/>
    <dgm:cxn modelId="{F8CC9672-A715-4733-A227-107DCBEA8F82}" type="presParOf" srcId="{F3EA07C3-3E3E-4757-846B-74649FAADD64}" destId="{9C56F298-092F-4BE3-83CD-30925AB268D6}" srcOrd="2" destOrd="0" presId="urn:microsoft.com/office/officeart/2005/8/layout/cycle1"/>
    <dgm:cxn modelId="{20657A13-2271-418A-A41A-33C82E053AEA}" type="presParOf" srcId="{F3EA07C3-3E3E-4757-846B-74649FAADD64}" destId="{633911BD-01D9-4F17-BF72-55BA5C76E9FB}" srcOrd="3" destOrd="0" presId="urn:microsoft.com/office/officeart/2005/8/layout/cycle1"/>
    <dgm:cxn modelId="{739A9F5D-9AD2-4BC1-8B58-25DC8E43C727}" type="presParOf" srcId="{F3EA07C3-3E3E-4757-846B-74649FAADD64}" destId="{412FF657-5C33-48FA-90BC-8F0378DE070D}" srcOrd="4" destOrd="0" presId="urn:microsoft.com/office/officeart/2005/8/layout/cycle1"/>
    <dgm:cxn modelId="{AF9B3A23-7473-4FE3-AA45-0D09D62991D1}" type="presParOf" srcId="{F3EA07C3-3E3E-4757-846B-74649FAADD64}" destId="{42D0D954-E779-48EA-B56B-4D6E5F31942F}" srcOrd="5" destOrd="0" presId="urn:microsoft.com/office/officeart/2005/8/layout/cycle1"/>
    <dgm:cxn modelId="{20C9661F-41F4-4B87-B894-236FE4790CFC}" type="presParOf" srcId="{F3EA07C3-3E3E-4757-846B-74649FAADD64}" destId="{0D86A525-A2A0-40F2-BD49-DF76DF478BFD}" srcOrd="6" destOrd="0" presId="urn:microsoft.com/office/officeart/2005/8/layout/cycle1"/>
    <dgm:cxn modelId="{257F28E6-1A33-4FE1-BE15-5C8C5899FF2D}" type="presParOf" srcId="{F3EA07C3-3E3E-4757-846B-74649FAADD64}" destId="{87C2D4C1-5801-40DA-B137-90EF0CB68875}" srcOrd="7" destOrd="0" presId="urn:microsoft.com/office/officeart/2005/8/layout/cycle1"/>
    <dgm:cxn modelId="{1490939A-267B-430F-AB53-C9D3AAF4B7D5}" type="presParOf" srcId="{F3EA07C3-3E3E-4757-846B-74649FAADD64}" destId="{F558E049-11E4-4083-B86A-621F3A61829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25DEC-5F73-44FF-BABE-A4165A3E90DA}">
      <dsp:nvSpPr>
        <dsp:cNvPr id="0" name=""/>
        <dsp:cNvSpPr/>
      </dsp:nvSpPr>
      <dsp:spPr>
        <a:xfrm>
          <a:off x="2837003" y="5722"/>
          <a:ext cx="2615799" cy="1592663"/>
        </a:xfrm>
        <a:prstGeom prst="trapezoid">
          <a:avLst>
            <a:gd name="adj" fmla="val 82120"/>
          </a:avLst>
        </a:prstGeom>
        <a:solidFill>
          <a:srgbClr val="FF0000"/>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b" anchorCtr="0">
          <a:noAutofit/>
        </a:bodyPr>
        <a:lstStyle/>
        <a:p>
          <a:pPr marL="0" lvl="0" indent="0" algn="ctr" defTabSz="1422400">
            <a:lnSpc>
              <a:spcPct val="90000"/>
            </a:lnSpc>
            <a:spcBef>
              <a:spcPct val="0"/>
            </a:spcBef>
            <a:spcAft>
              <a:spcPct val="35000"/>
            </a:spcAft>
            <a:buNone/>
          </a:pPr>
          <a:r>
            <a:rPr lang="en-US" sz="3200" kern="1200">
              <a:solidFill>
                <a:schemeClr val="bg1"/>
              </a:solidFill>
            </a:rPr>
            <a:t>Memory</a:t>
          </a:r>
          <a:endParaRPr lang="en-GB" sz="3200" kern="1200">
            <a:solidFill>
              <a:schemeClr val="bg1"/>
            </a:solidFill>
          </a:endParaRPr>
        </a:p>
      </dsp:txBody>
      <dsp:txXfrm>
        <a:off x="2837003" y="5722"/>
        <a:ext cx="2615799" cy="1592663"/>
      </dsp:txXfrm>
    </dsp:sp>
    <dsp:sp modelId="{BEAB3674-D5E3-4583-BB76-E5F1D1F1CF8B}">
      <dsp:nvSpPr>
        <dsp:cNvPr id="0" name=""/>
        <dsp:cNvSpPr/>
      </dsp:nvSpPr>
      <dsp:spPr>
        <a:xfrm>
          <a:off x="1708935" y="1592663"/>
          <a:ext cx="4871935" cy="1373678"/>
        </a:xfrm>
        <a:prstGeom prst="trapezoid">
          <a:avLst>
            <a:gd name="adj" fmla="val 82120"/>
          </a:avLst>
        </a:prstGeom>
        <a:solidFill>
          <a:schemeClr val="accent4">
            <a:lumMod val="60000"/>
            <a:lumOff val="40000"/>
          </a:schemeClr>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dirty="0">
              <a:solidFill>
                <a:schemeClr val="bg1"/>
              </a:solidFill>
            </a:rPr>
            <a:t>Adaptive Cache</a:t>
          </a:r>
          <a:endParaRPr lang="en-GB" sz="4000" kern="1200" dirty="0">
            <a:solidFill>
              <a:schemeClr val="bg1"/>
            </a:solidFill>
          </a:endParaRPr>
        </a:p>
      </dsp:txBody>
      <dsp:txXfrm>
        <a:off x="2561524" y="1592663"/>
        <a:ext cx="3166758" cy="1373678"/>
      </dsp:txXfrm>
    </dsp:sp>
    <dsp:sp modelId="{AA673155-A9BD-40EC-B33E-6B53B086777F}">
      <dsp:nvSpPr>
        <dsp:cNvPr id="0" name=""/>
        <dsp:cNvSpPr/>
      </dsp:nvSpPr>
      <dsp:spPr>
        <a:xfrm>
          <a:off x="0" y="2966342"/>
          <a:ext cx="8289806" cy="2081015"/>
        </a:xfrm>
        <a:prstGeom prst="trapezoid">
          <a:avLst>
            <a:gd name="adj" fmla="val 82120"/>
          </a:avLst>
        </a:prstGeom>
        <a:solidFill>
          <a:schemeClr val="accent1">
            <a:lumMod val="40000"/>
            <a:lumOff val="60000"/>
          </a:schemeClr>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a:solidFill>
                <a:schemeClr val="bg1"/>
              </a:solidFill>
            </a:rPr>
            <a:t>Remote Storage</a:t>
          </a:r>
          <a:endParaRPr lang="en-GB" sz="4000" kern="1200">
            <a:solidFill>
              <a:schemeClr val="bg1"/>
            </a:solidFill>
          </a:endParaRPr>
        </a:p>
      </dsp:txBody>
      <dsp:txXfrm>
        <a:off x="1450716" y="2966342"/>
        <a:ext cx="5388374" cy="2081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60406-3C1E-4F72-B858-3CE6E5AD5C4F}">
      <dsp:nvSpPr>
        <dsp:cNvPr id="0" name=""/>
        <dsp:cNvSpPr/>
      </dsp:nvSpPr>
      <dsp:spPr>
        <a:xfrm>
          <a:off x="0" y="172704"/>
          <a:ext cx="8289807" cy="518112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44A22-6972-499E-98B4-388D26EE2EC8}">
      <dsp:nvSpPr>
        <dsp:cNvPr id="0" name=""/>
        <dsp:cNvSpPr/>
      </dsp:nvSpPr>
      <dsp:spPr>
        <a:xfrm>
          <a:off x="1052805" y="3748720"/>
          <a:ext cx="215534" cy="21553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EA0B63-2570-48EE-BA8A-751E19D852DF}">
      <dsp:nvSpPr>
        <dsp:cNvPr id="0" name=""/>
        <dsp:cNvSpPr/>
      </dsp:nvSpPr>
      <dsp:spPr>
        <a:xfrm>
          <a:off x="1160572" y="3856487"/>
          <a:ext cx="1931525" cy="1497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8" tIns="0" rIns="0" bIns="0" numCol="1" spcCol="1270" anchor="t" anchorCtr="0">
          <a:noAutofit/>
        </a:bodyPr>
        <a:lstStyle/>
        <a:p>
          <a:pPr marL="0" lvl="0" indent="0" algn="l" defTabSz="1066800">
            <a:lnSpc>
              <a:spcPct val="90000"/>
            </a:lnSpc>
            <a:spcBef>
              <a:spcPct val="0"/>
            </a:spcBef>
            <a:spcAft>
              <a:spcPct val="35000"/>
            </a:spcAft>
            <a:buNone/>
          </a:pPr>
          <a:r>
            <a:rPr lang="en-US" sz="2400" kern="1200"/>
            <a:t>Gen1</a:t>
          </a:r>
        </a:p>
      </dsp:txBody>
      <dsp:txXfrm>
        <a:off x="1160572" y="3856487"/>
        <a:ext cx="1931525" cy="1497346"/>
      </dsp:txXfrm>
    </dsp:sp>
    <dsp:sp modelId="{090B3854-9631-4C94-8B5F-88DCCEB863F6}">
      <dsp:nvSpPr>
        <dsp:cNvPr id="0" name=""/>
        <dsp:cNvSpPr/>
      </dsp:nvSpPr>
      <dsp:spPr>
        <a:xfrm>
          <a:off x="2955316" y="2340489"/>
          <a:ext cx="389620" cy="38962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97470D-9A9E-4B95-9C48-52347A7455C5}">
      <dsp:nvSpPr>
        <dsp:cNvPr id="0" name=""/>
        <dsp:cNvSpPr/>
      </dsp:nvSpPr>
      <dsp:spPr>
        <a:xfrm>
          <a:off x="3150126" y="2535299"/>
          <a:ext cx="1989553" cy="2818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452" tIns="0" rIns="0" bIns="0" numCol="1" spcCol="1270" anchor="t" anchorCtr="0">
          <a:noAutofit/>
        </a:bodyPr>
        <a:lstStyle/>
        <a:p>
          <a:pPr marL="0" lvl="0" indent="0" algn="l" defTabSz="1066800">
            <a:lnSpc>
              <a:spcPct val="90000"/>
            </a:lnSpc>
            <a:spcBef>
              <a:spcPct val="0"/>
            </a:spcBef>
            <a:spcAft>
              <a:spcPct val="35000"/>
            </a:spcAft>
            <a:buNone/>
          </a:pPr>
          <a:r>
            <a:rPr lang="en-US" sz="2400" kern="1200"/>
            <a:t>Gen2</a:t>
          </a:r>
        </a:p>
      </dsp:txBody>
      <dsp:txXfrm>
        <a:off x="3150126" y="2535299"/>
        <a:ext cx="1989553" cy="2818534"/>
      </dsp:txXfrm>
    </dsp:sp>
    <dsp:sp modelId="{37540EC4-7082-495C-8577-C8CC10B8525F}">
      <dsp:nvSpPr>
        <dsp:cNvPr id="0" name=""/>
        <dsp:cNvSpPr/>
      </dsp:nvSpPr>
      <dsp:spPr>
        <a:xfrm>
          <a:off x="5388374" y="1628601"/>
          <a:ext cx="248695" cy="24869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BF7A95-1951-46B9-AD65-9A77200BC35D}">
      <dsp:nvSpPr>
        <dsp:cNvPr id="0" name=""/>
        <dsp:cNvSpPr/>
      </dsp:nvSpPr>
      <dsp:spPr>
        <a:xfrm>
          <a:off x="5512721" y="1752949"/>
          <a:ext cx="1989553" cy="3600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5519" tIns="0" rIns="0" bIns="0" numCol="1" spcCol="1270" anchor="t" anchorCtr="0">
          <a:noAutofit/>
        </a:bodyPr>
        <a:lstStyle/>
        <a:p>
          <a:pPr marL="0" lvl="0" indent="0" algn="l" defTabSz="1066800">
            <a:lnSpc>
              <a:spcPct val="90000"/>
            </a:lnSpc>
            <a:spcBef>
              <a:spcPct val="0"/>
            </a:spcBef>
            <a:spcAft>
              <a:spcPct val="35000"/>
            </a:spcAft>
            <a:buNone/>
          </a:pPr>
          <a:r>
            <a:rPr lang="en-US" sz="2400" kern="1200"/>
            <a:t>Gen2-L.E.</a:t>
          </a:r>
        </a:p>
      </dsp:txBody>
      <dsp:txXfrm>
        <a:off x="5512721" y="1752949"/>
        <a:ext cx="1989553" cy="3600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4B622-A0BD-45A9-9358-C91A7F8828C1}">
      <dsp:nvSpPr>
        <dsp:cNvPr id="0" name=""/>
        <dsp:cNvSpPr/>
      </dsp:nvSpPr>
      <dsp:spPr>
        <a:xfrm>
          <a:off x="3764686" y="228309"/>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Monitor</a:t>
          </a:r>
        </a:p>
      </dsp:txBody>
      <dsp:txXfrm>
        <a:off x="3764686" y="228309"/>
        <a:ext cx="1170468" cy="1170468"/>
      </dsp:txXfrm>
    </dsp:sp>
    <dsp:sp modelId="{9C56F298-092F-4BE3-83CD-30925AB268D6}">
      <dsp:nvSpPr>
        <dsp:cNvPr id="0" name=""/>
        <dsp:cNvSpPr/>
      </dsp:nvSpPr>
      <dsp:spPr>
        <a:xfrm>
          <a:off x="1984201" y="-1357"/>
          <a:ext cx="2765079" cy="2765079"/>
        </a:xfrm>
        <a:prstGeom prst="circularArrow">
          <a:avLst>
            <a:gd name="adj1" fmla="val 8254"/>
            <a:gd name="adj2" fmla="val 576626"/>
            <a:gd name="adj3" fmla="val 2961527"/>
            <a:gd name="adj4" fmla="val 53283"/>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12FF657-5C33-48FA-90BC-8F0378DE070D}">
      <dsp:nvSpPr>
        <dsp:cNvPr id="0" name=""/>
        <dsp:cNvSpPr/>
      </dsp:nvSpPr>
      <dsp:spPr>
        <a:xfrm>
          <a:off x="2781507" y="1931226"/>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Analyze</a:t>
          </a:r>
        </a:p>
      </dsp:txBody>
      <dsp:txXfrm>
        <a:off x="2781507" y="1931226"/>
        <a:ext cx="1170468" cy="1170468"/>
      </dsp:txXfrm>
    </dsp:sp>
    <dsp:sp modelId="{42D0D954-E779-48EA-B56B-4D6E5F31942F}">
      <dsp:nvSpPr>
        <dsp:cNvPr id="0" name=""/>
        <dsp:cNvSpPr/>
      </dsp:nvSpPr>
      <dsp:spPr>
        <a:xfrm>
          <a:off x="1984201" y="-1357"/>
          <a:ext cx="2765079" cy="2765079"/>
        </a:xfrm>
        <a:prstGeom prst="circularArrow">
          <a:avLst>
            <a:gd name="adj1" fmla="val 8254"/>
            <a:gd name="adj2" fmla="val 576626"/>
            <a:gd name="adj3" fmla="val 10170092"/>
            <a:gd name="adj4" fmla="val 7261847"/>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87C2D4C1-5801-40DA-B137-90EF0CB68875}">
      <dsp:nvSpPr>
        <dsp:cNvPr id="0" name=""/>
        <dsp:cNvSpPr/>
      </dsp:nvSpPr>
      <dsp:spPr>
        <a:xfrm>
          <a:off x="1798327" y="228309"/>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Configure</a:t>
          </a:r>
        </a:p>
      </dsp:txBody>
      <dsp:txXfrm>
        <a:off x="1798327" y="228309"/>
        <a:ext cx="1170468" cy="1170468"/>
      </dsp:txXfrm>
    </dsp:sp>
    <dsp:sp modelId="{F558E049-11E4-4083-B86A-621F3A618293}">
      <dsp:nvSpPr>
        <dsp:cNvPr id="0" name=""/>
        <dsp:cNvSpPr/>
      </dsp:nvSpPr>
      <dsp:spPr>
        <a:xfrm>
          <a:off x="1984201" y="-1357"/>
          <a:ext cx="2765079" cy="2765079"/>
        </a:xfrm>
        <a:prstGeom prst="circularArrow">
          <a:avLst>
            <a:gd name="adj1" fmla="val 8254"/>
            <a:gd name="adj2" fmla="val 576626"/>
            <a:gd name="adj3" fmla="val 16854547"/>
            <a:gd name="adj4" fmla="val 14968828"/>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9/7/2019 3:18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9/7/2019 3:18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9/7/2019 3:19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25836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Non-Volatile Memory / Flash Memory hosting Cache and </a:t>
            </a:r>
            <a:r>
              <a:rPr lang="en-US" sz="900" b="1" i="0" kern="1200" dirty="0" err="1">
                <a:solidFill>
                  <a:schemeClr val="tx1"/>
                </a:solidFill>
                <a:effectLst/>
                <a:latin typeface="Segoe UI Light" pitchFamily="34" charset="0"/>
                <a:ea typeface="+mn-ea"/>
                <a:cs typeface="+mn-cs"/>
              </a:rPr>
              <a:t>tempdb</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NVM Express reduces </a:t>
            </a:r>
            <a:r>
              <a:rPr lang="en-US" sz="900" b="0" i="0" u="none" strike="noStrike" kern="1200" dirty="0">
                <a:solidFill>
                  <a:schemeClr val="tx1"/>
                </a:solidFill>
                <a:effectLst/>
                <a:latin typeface="Segoe UI Light" pitchFamily="34" charset="0"/>
                <a:ea typeface="+mn-ea"/>
                <a:cs typeface="+mn-cs"/>
              </a:rPr>
              <a:t>I/O </a:t>
            </a:r>
            <a:r>
              <a:rPr lang="en-US" sz="900" b="0" i="0" kern="1200" dirty="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p>
          <a:p>
            <a:r>
              <a:rPr lang="en-US" sz="900" b="0" i="0" kern="1200" dirty="0" err="1">
                <a:solidFill>
                  <a:schemeClr val="tx1"/>
                </a:solidFill>
                <a:effectLst/>
                <a:latin typeface="Segoe UI Light" pitchFamily="34" charset="0"/>
                <a:ea typeface="+mn-ea"/>
                <a:cs typeface="+mn-cs"/>
              </a:rPr>
              <a:t>tempdb</a:t>
            </a:r>
            <a:r>
              <a:rPr lang="en-US" sz="900" b="0" i="0" kern="1200" dirty="0">
                <a:solidFill>
                  <a:schemeClr val="tx1"/>
                </a:solidFill>
                <a:effectLst/>
                <a:latin typeface="Segoe UI Light" pitchFamily="34" charset="0"/>
                <a:ea typeface="+mn-ea"/>
                <a:cs typeface="+mn-cs"/>
              </a:rPr>
              <a:t> (running out of </a:t>
            </a:r>
            <a:r>
              <a:rPr lang="en-US" sz="900" b="0" i="0" kern="1200" dirty="0" err="1">
                <a:solidFill>
                  <a:schemeClr val="tx1"/>
                </a:solidFill>
                <a:effectLst/>
                <a:latin typeface="Segoe UI Light" pitchFamily="34" charset="0"/>
                <a:ea typeface="+mn-ea"/>
                <a:cs typeface="+mn-cs"/>
              </a:rPr>
              <a:t>tempdb</a:t>
            </a:r>
            <a:r>
              <a:rPr lang="en-US" sz="900" b="0" i="0" kern="1200" dirty="0">
                <a:solidFill>
                  <a:schemeClr val="tx1"/>
                </a:solidFill>
                <a:effectLst/>
                <a:latin typeface="Segoe UI Light" pitchFamily="34" charset="0"/>
                <a:ea typeface="+mn-ea"/>
                <a:cs typeface="+mn-cs"/>
              </a:rPr>
              <a:t> so up in size) visuals </a:t>
            </a:r>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709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9/7/2019 3:19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635205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9/7/2019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 cores, 42 GB ram per node</a:t>
            </a:r>
          </a:p>
          <a:p>
            <a:r>
              <a:rPr lang="en-US"/>
              <a:t>36 cores, 360 GB ram</a:t>
            </a:r>
          </a:p>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17</a:t>
            </a:fld>
            <a:endParaRPr lang="en-US"/>
          </a:p>
        </p:txBody>
      </p:sp>
    </p:spTree>
    <p:extLst>
      <p:ext uri="{BB962C8B-B14F-4D97-AF65-F5344CB8AC3E}">
        <p14:creationId xmlns:p14="http://schemas.microsoft.com/office/powerpoint/2010/main" val="2017613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9/7/2019 3:19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383416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Not ideal for default behavior.</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1953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Gen1 has fixed resource pools that memory grants and concurrency use</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7573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9/7/2019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99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9/7/2019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9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276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 was May 1, 2018</a:t>
            </a:r>
          </a:p>
          <a:p>
            <a:r>
              <a:rPr lang="en-US" dirty="0"/>
              <a:t>https://azure.microsoft.com/en-us/updates/elevate-your-performance-with-azure-sql-data-warehouse-gen2/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983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5657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539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dirty="0">
                <a:solidFill>
                  <a:schemeClr val="tx1"/>
                </a:solidFill>
                <a:effectLst/>
                <a:latin typeface="Segoe UI" panose="020B0502040204020203" pitchFamily="34" charset="0"/>
                <a:cs typeface="Segoe UI" panose="020B0502040204020203" pitchFamily="34" charset="0"/>
              </a:rPr>
              <a:t>Use the </a:t>
            </a:r>
            <a:r>
              <a:rPr lang="en-US" sz="1000" b="1" i="0" kern="1200" dirty="0">
                <a:solidFill>
                  <a:schemeClr val="tx1"/>
                </a:solidFill>
                <a:effectLst/>
                <a:latin typeface="Segoe UI" panose="020B0502040204020203" pitchFamily="34" charset="0"/>
                <a:cs typeface="Segoe UI" panose="020B0502040204020203" pitchFamily="34" charset="0"/>
              </a:rPr>
              <a:t>ALTER DATABASE</a:t>
            </a:r>
            <a:r>
              <a:rPr lang="en-US" sz="1000" b="0" i="0" kern="1200" dirty="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3"/>
              </a:rPr>
              <a:t>sys.database_query_store_options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3"/>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4"/>
              </a:rPr>
              <a:t>sys.query_context_settings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4"/>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5"/>
              </a:rPr>
              <a:t>sys.query_store_plan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5"/>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6"/>
              </a:rPr>
              <a:t>sys.query_store_query</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6"/>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7"/>
              </a:rPr>
              <a:t>sys.query_store_query_text</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7"/>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8"/>
              </a:rPr>
              <a:t>sys.query_store_runtime_stats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8"/>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9"/>
              </a:rPr>
              <a:t>sys.query_store_runtime_stats_interval</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9"/>
              </a:rPr>
              <a:t> (Transact-SQL)</a:t>
            </a:r>
            <a:endParaRPr lang="en-US" sz="1000" b="0" i="0" u="none" strike="noStrike" kern="1200" dirty="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Query Store stored procedures:</a:t>
            </a:r>
            <a:endParaRPr lang="en-US" sz="1000" b="0" i="0" u="none" strike="noStrike"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1"/>
              </a:rPr>
              <a:t>sp_query_store_force_plan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1"/>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2"/>
              </a:rPr>
              <a:t>sp_query_store_remove_plan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2"/>
              </a:rPr>
              <a:t> (</a:t>
            </a: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2"/>
              </a:rPr>
              <a:t>Transct</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2"/>
              </a:rPr>
              <a: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3"/>
              </a:rPr>
              <a:t>sp_query_store_remove_query</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3"/>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4"/>
              </a:rPr>
              <a:t>sp_query_store_reset_exec_stats</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4"/>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dirty="0" err="1">
                <a:solidFill>
                  <a:schemeClr val="tx1"/>
                </a:solidFill>
                <a:effectLst/>
                <a:latin typeface="Segoe UI" panose="020B0502040204020203" pitchFamily="34" charset="0"/>
                <a:cs typeface="Segoe UI" panose="020B0502040204020203" pitchFamily="34" charset="0"/>
                <a:hlinkClick r:id="rId15"/>
              </a:rPr>
              <a:t>sp_query_store_unforce_plan</a:t>
            </a:r>
            <a:r>
              <a:rPr lang="en-US" sz="1000" b="0" i="0" u="none" strike="noStrike" kern="1200" dirty="0">
                <a:solidFill>
                  <a:schemeClr val="tx1"/>
                </a:solidFill>
                <a:effectLst/>
                <a:latin typeface="Segoe UI" panose="020B0502040204020203" pitchFamily="34" charset="0"/>
                <a:cs typeface="Segoe UI" panose="020B0502040204020203" pitchFamily="34" charset="0"/>
                <a:hlinkClick r:id="rId15"/>
              </a:rPr>
              <a:t> (Transact-SQL)</a:t>
            </a:r>
            <a:endParaRPr lang="en-US" sz="1000" b="0" i="0" kern="1200" dirty="0">
              <a:solidFill>
                <a:schemeClr val="tx1"/>
              </a:solidFill>
              <a:effectLst/>
              <a:latin typeface="Segoe UI" panose="020B0502040204020203" pitchFamily="34" charset="0"/>
              <a:cs typeface="Segoe UI" panose="020B0502040204020203" pitchFamily="34" charset="0"/>
            </a:endParaRPr>
          </a:p>
          <a:p>
            <a:pPr lvl="1"/>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221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715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375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9/7/2019 3:19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170565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32</a:t>
            </a:fld>
            <a:endParaRPr lang="en-US"/>
          </a:p>
        </p:txBody>
      </p:sp>
    </p:spTree>
    <p:extLst>
      <p:ext uri="{BB962C8B-B14F-4D97-AF65-F5344CB8AC3E}">
        <p14:creationId xmlns:p14="http://schemas.microsoft.com/office/powerpoint/2010/main" val="60206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469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effectLst/>
                <a:latin typeface="Segoe UI" panose="020B0502040204020203" pitchFamily="34" charset="0"/>
                <a:cs typeface="Segoe UI" panose="020B0502040204020203" pitchFamily="34" charset="0"/>
              </a:rPr>
              <a:t>Objective: </a:t>
            </a:r>
            <a:r>
              <a:rPr lang="en-US" sz="1000" dirty="0">
                <a:effectLst/>
                <a:latin typeface="Segoe UI" panose="020B0502040204020203" pitchFamily="34" charset="0"/>
                <a:cs typeface="Segoe UI" panose="020B0502040204020203" pitchFamily="34" charset="0"/>
              </a:rPr>
              <a:t>Row-Level Security (RLS) simplifies the design and coding of security in your application. </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Implement RLS by using the </a:t>
            </a:r>
            <a:r>
              <a:rPr lang="en-US" sz="1000" dirty="0">
                <a:effectLst/>
                <a:latin typeface="Segoe UI" panose="020B0502040204020203" pitchFamily="34" charset="0"/>
                <a:cs typeface="Segoe UI" panose="020B0502040204020203" pitchFamily="34" charset="0"/>
                <a:hlinkClick r:id="rId3"/>
              </a:rPr>
              <a:t>CREATE SECURITY POLICY</a:t>
            </a:r>
            <a:r>
              <a:rPr lang="en-US" sz="1000" dirty="0">
                <a:effectLst/>
                <a:latin typeface="Segoe UI" panose="020B0502040204020203" pitchFamily="34" charset="0"/>
                <a:cs typeface="Segoe UI" panose="020B0502040204020203" pitchFamily="34" charset="0"/>
              </a:rPr>
              <a:t> Transact-SQL statement, and predicates created as </a:t>
            </a:r>
            <a:r>
              <a:rPr lang="en-US" sz="1000" dirty="0">
                <a:effectLst/>
                <a:latin typeface="Segoe UI" panose="020B0502040204020203" pitchFamily="34" charset="0"/>
                <a:cs typeface="Segoe UI" panose="020B0502040204020203" pitchFamily="34" charset="0"/>
                <a:hlinkClick r:id="rId4"/>
              </a:rPr>
              <a:t>inline table valued functions</a:t>
            </a:r>
            <a:r>
              <a:rPr lang="en-US" sz="100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dirty="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pPr marL="0" indent="0">
              <a:buFont typeface="Arial" panose="020B0604020202020204" pitchFamily="34" charset="0"/>
              <a:buNone/>
            </a:pPr>
            <a:br>
              <a:rPr lang="en-US" sz="1000" dirty="0">
                <a:effectLst/>
                <a:latin typeface="Segoe UI" panose="020B0502040204020203" pitchFamily="34" charset="0"/>
                <a:cs typeface="Segoe UI" panose="020B0502040204020203" pitchFamily="34" charset="0"/>
              </a:rPr>
            </a:br>
            <a:endParaRPr lang="en-US" sz="10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9/7/2019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85623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(i.e. user cannot delete rows that are filtered), and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Filter predicates and security policies have the following behavior: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effectLst/>
                <a:latin typeface="Segoe UI" panose="020B0502040204020203" pitchFamily="34" charset="0"/>
                <a:cs typeface="Segoe UI" panose="020B0502040204020203" pitchFamily="34" charset="0"/>
              </a:rPr>
              <a:t>SELECT</a:t>
            </a:r>
            <a:r>
              <a:rPr lang="en-US" sz="1000">
                <a:effectLst/>
                <a:latin typeface="Segoe UI" panose="020B0502040204020203" pitchFamily="34" charset="0"/>
                <a:cs typeface="Segoe UI" panose="020B0502040204020203" pitchFamily="34" charset="0"/>
              </a:rPr>
              <a:t>, </a:t>
            </a:r>
            <a:r>
              <a:rPr lang="en-US" sz="1000" b="1">
                <a:effectLst/>
                <a:latin typeface="Segoe UI" panose="020B0502040204020203" pitchFamily="34" charset="0"/>
                <a:cs typeface="Segoe UI" panose="020B0502040204020203" pitchFamily="34" charset="0"/>
              </a:rPr>
              <a:t>UPDATE</a:t>
            </a:r>
            <a:r>
              <a:rPr lang="en-US" sz="1000">
                <a:effectLst/>
                <a:latin typeface="Segoe UI" panose="020B0502040204020203" pitchFamily="34" charset="0"/>
                <a:cs typeface="Segoe UI" panose="020B0502040204020203" pitchFamily="34" charset="0"/>
              </a:rPr>
              <a:t>, and </a:t>
            </a:r>
            <a:r>
              <a:rPr lang="en-US" sz="1000" b="1">
                <a:effectLst/>
                <a:latin typeface="Segoe UI" panose="020B0502040204020203" pitchFamily="34" charset="0"/>
                <a:cs typeface="Segoe UI" panose="020B0502040204020203" pitchFamily="34" charset="0"/>
              </a:rPr>
              <a:t>DELETE</a:t>
            </a:r>
            <a:r>
              <a:rPr lang="en-US" sz="1000">
                <a:effectLst/>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effectLst/>
                <a:latin typeface="Segoe UI" panose="020B0502040204020203" pitchFamily="34" charset="0"/>
                <a:cs typeface="Segoe UI" panose="020B0502040204020203" pitchFamily="34" charset="0"/>
              </a:rPr>
              <a:t>INSERT</a:t>
            </a:r>
            <a:r>
              <a:rPr lang="en-US" sz="1000">
                <a:effectLst/>
                <a:latin typeface="Segoe UI" panose="020B0502040204020203" pitchFamily="34" charset="0"/>
                <a:cs typeface="Segoe UI" panose="020B0502040204020203" pitchFamily="34" charset="0"/>
              </a:rPr>
              <a:t> any rows, regardless of whether or not they will be filtered during any other operation.</a:t>
            </a:r>
            <a:br>
              <a:rPr lang="en-US" sz="1000">
                <a:effectLst/>
                <a:latin typeface="Segoe UI" panose="020B0502040204020203" pitchFamily="34" charset="0"/>
                <a:cs typeface="Segoe UI" panose="020B0502040204020203" pitchFamily="34" charset="0"/>
              </a:rPr>
            </a:br>
            <a:r>
              <a:rPr lang="en-US" sz="1000">
                <a:effectLst/>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dbo user, a member of the </a:t>
            </a:r>
            <a:r>
              <a:rPr lang="en-US" sz="1000" b="1" err="1">
                <a:effectLst/>
                <a:latin typeface="Segoe UI" panose="020B0502040204020203" pitchFamily="34" charset="0"/>
                <a:cs typeface="Segoe UI" panose="020B0502040204020203" pitchFamily="34" charset="0"/>
              </a:rPr>
              <a:t>db_owner</a:t>
            </a:r>
            <a:r>
              <a:rPr lang="en-US" sz="1000">
                <a:effectLst/>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Defining multiple active security policies that contain non-overlapping predicates, succeeds.</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i="1">
                <a:effectLst/>
                <a:latin typeface="Segoe UI" panose="020B0502040204020203" pitchFamily="34" charset="0"/>
                <a:cs typeface="Segoe UI" panose="020B0502040204020203" pitchFamily="34" charset="0"/>
              </a:rPr>
              <a:t>Source: https://msdn.microsoft.com/en-us/library/azure/dn765131.aspx</a:t>
            </a:r>
          </a:p>
          <a:p>
            <a:pPr marL="0" indent="0">
              <a:buFont typeface="Arial" panose="020B0604020202020204" pitchFamily="34" charset="0"/>
              <a:buNone/>
            </a:pP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043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28600" indent="-228600">
              <a:buAutoNum type="arabicParenR"/>
            </a:pPr>
            <a:r>
              <a:rPr lang="en-US" sz="1000">
                <a:latin typeface="Segoe UI" panose="020B0502040204020203" pitchFamily="34" charset="0"/>
                <a:cs typeface="Segoe UI" panose="020B0502040204020203" pitchFamily="34" charset="0"/>
              </a:rPr>
              <a:t>Policy manager creates a filter predicate and security policy</a:t>
            </a:r>
          </a:p>
          <a:p>
            <a:pPr marL="228600" indent="-228600">
              <a:buAutoNum type="arabicParenR"/>
            </a:pPr>
            <a:r>
              <a:rPr lang="en-US" sz="1000">
                <a:latin typeface="Segoe UI" panose="020B0502040204020203" pitchFamily="34" charset="0"/>
                <a:cs typeface="Segoe UI" panose="020B0502040204020203" pitchFamily="34" charset="0"/>
              </a:rPr>
              <a:t>App</a:t>
            </a:r>
            <a:r>
              <a:rPr lang="en-US" sz="1000" baseline="0">
                <a:latin typeface="Segoe UI" panose="020B0502040204020203" pitchFamily="34" charset="0"/>
                <a:cs typeface="Segoe UI" panose="020B0502040204020203" pitchFamily="34" charset="0"/>
              </a:rPr>
              <a:t> user (e.g., a nurse) selects from the patient’s table</a:t>
            </a:r>
          </a:p>
          <a:p>
            <a:pPr marL="228600" indent="-228600">
              <a:buAutoNum type="arabicParenR"/>
            </a:pPr>
            <a:r>
              <a:rPr lang="en-US" sz="1000" baseline="0">
                <a:latin typeface="Segoe UI" panose="020B0502040204020203" pitchFamily="34" charset="0"/>
                <a:cs typeface="Segoe UI" panose="020B0502040204020203" pitchFamily="34" charset="0"/>
              </a:rPr>
              <a:t>The query is transparently rewritten to apply the filter predicate</a:t>
            </a:r>
          </a:p>
          <a:p>
            <a:endParaRPr lang="en-US" sz="1000" baseline="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aseline="0">
                <a:latin typeface="Segoe UI" panose="020B0502040204020203" pitchFamily="34" charset="0"/>
                <a:cs typeface="Segoe UI" panose="020B0502040204020203" pitchFamily="34" charset="0"/>
              </a:rPr>
              <a:t>Notice: No app changes!</a:t>
            </a:r>
          </a:p>
          <a:p>
            <a:pPr marL="0" indent="0">
              <a:buFont typeface="Arial" panose="020B0604020202020204" pitchFamily="34" charset="0"/>
              <a:buNone/>
            </a:pPr>
            <a:endParaRPr lang="en-US" sz="1000">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45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effectLst/>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200" b="1" i="0" kern="1200">
                <a:solidFill>
                  <a:schemeClr val="tx1"/>
                </a:solidFill>
                <a:effectLst/>
                <a:latin typeface="+mn-lt"/>
                <a:ea typeface="+mn-ea"/>
                <a:cs typeface="+mn-cs"/>
              </a:rPr>
              <a:t>Use Cases</a:t>
            </a:r>
          </a:p>
          <a:p>
            <a:r>
              <a:rPr lang="en-US" sz="1200" b="0" i="0" kern="1200">
                <a:solidFill>
                  <a:schemeClr val="tx1"/>
                </a:solidFill>
                <a:effectLst/>
                <a:latin typeface="+mn-lt"/>
                <a:ea typeface="+mn-ea"/>
                <a:cs typeface="+mn-cs"/>
              </a:rPr>
              <a:t>Some examples of how CLS is being used today:</a:t>
            </a:r>
          </a:p>
          <a:p>
            <a:r>
              <a:rPr lang="en-US" sz="1200" b="0" i="0" kern="1200">
                <a:solidFill>
                  <a:schemeClr val="tx1"/>
                </a:solidFill>
                <a:effectLst/>
                <a:latin typeface="+mn-lt"/>
                <a:ea typeface="+mn-ea"/>
                <a:cs typeface="+mn-cs"/>
              </a:rPr>
              <a:t>A financial services firm allows only account managers to have access to customer social security numbers (SSN), phone numbers, and other personally identifiable information (PII).</a:t>
            </a:r>
          </a:p>
          <a:p>
            <a:r>
              <a:rPr lang="en-US" sz="1200" b="0" i="0" kern="1200">
                <a:solidFill>
                  <a:schemeClr val="tx1"/>
                </a:solidFill>
                <a:effectLst/>
                <a:latin typeface="+mn-lt"/>
                <a:ea typeface="+mn-ea"/>
                <a:cs typeface="+mn-cs"/>
              </a:rPr>
              <a:t>A health care provider allows only doctors and nurses to have access to sensitive medical records while not allowing members of the billing department to view this data.</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https://docs.microsoft.com/en-us/azure/sql-data-warehouse/column-level-security</a:t>
            </a:r>
          </a:p>
          <a:p>
            <a:pPr marL="0" indent="0">
              <a:buFont typeface="Arial" panose="020B0604020202020204" pitchFamily="34" charset="0"/>
              <a:buNone/>
            </a:pPr>
            <a:br>
              <a:rPr lang="en-US" sz="1000">
                <a:effectLst/>
                <a:latin typeface="Segoe UI" panose="020B0502040204020203" pitchFamily="34" charset="0"/>
                <a:cs typeface="Segoe UI" panose="020B0502040204020203" pitchFamily="34" charset="0"/>
              </a:rPr>
            </a:br>
            <a:endParaRPr lang="en-US" sz="100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89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28600" indent="-228600">
              <a:buAutoNum type="arabicParenR"/>
            </a:pPr>
            <a:r>
              <a:rPr lang="en-US" sz="1000">
                <a:latin typeface="Segoe UI" panose="020B0502040204020203" pitchFamily="34" charset="0"/>
                <a:cs typeface="Segoe UI" panose="020B0502040204020203" pitchFamily="34" charset="0"/>
              </a:rPr>
              <a:t>Policy manager creates permission policy on Nurse against Patients table</a:t>
            </a:r>
          </a:p>
          <a:p>
            <a:pPr marL="228600" indent="-228600">
              <a:buAutoNum type="arabicParenR"/>
            </a:pPr>
            <a:r>
              <a:rPr lang="en-US" sz="1000">
                <a:latin typeface="Segoe UI" panose="020B0502040204020203" pitchFamily="34" charset="0"/>
                <a:cs typeface="Segoe UI" panose="020B0502040204020203" pitchFamily="34" charset="0"/>
              </a:rPr>
              <a:t>App</a:t>
            </a:r>
            <a:r>
              <a:rPr lang="en-US" sz="1000" baseline="0">
                <a:latin typeface="Segoe UI" panose="020B0502040204020203" pitchFamily="34" charset="0"/>
                <a:cs typeface="Segoe UI" panose="020B0502040204020203" pitchFamily="34" charset="0"/>
              </a:rPr>
              <a:t> user (e.g., a nurse) selects from the patient’s table</a:t>
            </a:r>
          </a:p>
          <a:p>
            <a:pPr marL="228600" indent="-228600">
              <a:buAutoNum type="arabicParenR"/>
            </a:pPr>
            <a:r>
              <a:rPr lang="en-US" sz="1000" baseline="0">
                <a:latin typeface="Segoe UI" panose="020B0502040204020203" pitchFamily="34" charset="0"/>
                <a:cs typeface="Segoe UI" panose="020B0502040204020203" pitchFamily="34" charset="0"/>
              </a:rPr>
              <a:t>The query is rejected if it violates permission policy</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 Notice: No app changes!</a:t>
            </a:r>
            <a:endParaRPr lang="en-US" sz="1000">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960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362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common challenge when building cloud applications is how to manage the credentials in your code for authenticating to cloud services. Keeping the credentials secure is an important task. Ideally, the credentials never appear on developer workstations and aren't checked into source control. Azure Key Vault provides a way to securely store credentials, secrets, and other keys, but your code has to authenticate to Key Vault to retrieve them.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managed identities for Azure resources feature in Azure Active Directory (Azure AD) solves this problem. The feature provides Azure services with an automatically managed identity in Azure AD. You can use the identity to authenticate to any service that supports Azure AD authentication, including Key Vault, without any credentials in your code.</a:t>
            </a:r>
          </a:p>
          <a:p>
            <a:r>
              <a:rPr lang="en-US" sz="1200" b="0" i="0" kern="1200" dirty="0">
                <a:solidFill>
                  <a:schemeClr val="tx1"/>
                </a:solidFill>
                <a:effectLst/>
                <a:latin typeface="+mn-lt"/>
                <a:ea typeface="+mn-ea"/>
                <a:cs typeface="+mn-cs"/>
              </a:rPr>
              <a:t>The managed identities for Azure resources feature is free with Azure AD for Azure subscriptions. There's no additional cost.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Managed identities for Azure resources is the new name for the service formerly known as Managed Service Identity (MSI).</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Terminology</a:t>
            </a:r>
          </a:p>
          <a:p>
            <a:r>
              <a:rPr lang="en-US" sz="1200" b="0" i="0" kern="1200" dirty="0">
                <a:solidFill>
                  <a:schemeClr val="tx1"/>
                </a:solidFill>
                <a:effectLst/>
                <a:latin typeface="+mn-lt"/>
                <a:ea typeface="+mn-ea"/>
                <a:cs typeface="+mn-cs"/>
              </a:rPr>
              <a:t>The following terms are used throughout the managed identities for Azure resources documentation set:</a:t>
            </a:r>
          </a:p>
          <a:p>
            <a:r>
              <a:rPr lang="en-US" sz="1200" b="1" i="0" kern="1200" dirty="0">
                <a:solidFill>
                  <a:schemeClr val="tx1"/>
                </a:solidFill>
                <a:effectLst/>
                <a:latin typeface="+mn-lt"/>
                <a:ea typeface="+mn-ea"/>
                <a:cs typeface="+mn-cs"/>
              </a:rPr>
              <a:t>Client ID</a:t>
            </a:r>
            <a:r>
              <a:rPr lang="en-US" sz="1200" b="0" i="0" kern="1200" dirty="0">
                <a:solidFill>
                  <a:schemeClr val="tx1"/>
                </a:solidFill>
                <a:effectLst/>
                <a:latin typeface="+mn-lt"/>
                <a:ea typeface="+mn-ea"/>
                <a:cs typeface="+mn-cs"/>
              </a:rPr>
              <a:t> - a unique identifier generated by Azure AD that is tied to an application and service principal during its initial provisioning.</a:t>
            </a:r>
          </a:p>
          <a:p>
            <a:r>
              <a:rPr lang="en-US" sz="1200" b="1" i="0" kern="1200" dirty="0">
                <a:solidFill>
                  <a:schemeClr val="tx1"/>
                </a:solidFill>
                <a:effectLst/>
                <a:latin typeface="+mn-lt"/>
                <a:ea typeface="+mn-ea"/>
                <a:cs typeface="+mn-cs"/>
              </a:rPr>
              <a:t>Principal ID</a:t>
            </a:r>
            <a:r>
              <a:rPr lang="en-US" sz="1200" b="0" i="0" kern="1200" dirty="0">
                <a:solidFill>
                  <a:schemeClr val="tx1"/>
                </a:solidFill>
                <a:effectLst/>
                <a:latin typeface="+mn-lt"/>
                <a:ea typeface="+mn-ea"/>
                <a:cs typeface="+mn-cs"/>
              </a:rPr>
              <a:t> - the object ID of the service principal object for your managed identity that is used to grant role-based access to an Azure resource.</a:t>
            </a:r>
          </a:p>
          <a:p>
            <a:r>
              <a:rPr lang="en-US" sz="1200" b="1" i="0" kern="1200" dirty="0">
                <a:solidFill>
                  <a:schemeClr val="tx1"/>
                </a:solidFill>
                <a:effectLst/>
                <a:latin typeface="+mn-lt"/>
                <a:ea typeface="+mn-ea"/>
                <a:cs typeface="+mn-cs"/>
              </a:rPr>
              <a:t>Azure Instance Metadata Service (IMDS)</a:t>
            </a:r>
            <a:r>
              <a:rPr lang="en-US" sz="1200" b="0" i="0" kern="1200" dirty="0">
                <a:solidFill>
                  <a:schemeClr val="tx1"/>
                </a:solidFill>
                <a:effectLst/>
                <a:latin typeface="+mn-lt"/>
                <a:ea typeface="+mn-ea"/>
                <a:cs typeface="+mn-cs"/>
              </a:rPr>
              <a:t> - a REST endpoint accessible to all IaaS VMs created via the Azure Resource Manager. The endpoint is available at a well-known non-routable IP address (169.254.169.254) that can be accessed only from within the VM.</a:t>
            </a:r>
          </a:p>
          <a:p>
            <a:r>
              <a:rPr lang="en-US" sz="1200" b="1" i="0" kern="1200" dirty="0">
                <a:solidFill>
                  <a:schemeClr val="tx1"/>
                </a:solidFill>
                <a:effectLst/>
                <a:latin typeface="+mn-lt"/>
                <a:ea typeface="+mn-ea"/>
                <a:cs typeface="+mn-cs"/>
              </a:rPr>
              <a:t>How does the managed identities for Azure resources work?</a:t>
            </a:r>
          </a:p>
          <a:p>
            <a:r>
              <a:rPr lang="en-US" sz="1200" b="0" i="0" kern="1200" dirty="0">
                <a:solidFill>
                  <a:schemeClr val="tx1"/>
                </a:solidFill>
                <a:effectLst/>
                <a:latin typeface="+mn-lt"/>
                <a:ea typeface="+mn-ea"/>
                <a:cs typeface="+mn-cs"/>
              </a:rPr>
              <a:t>There are two types of managed identities:</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system-assigned managed identity</a:t>
            </a:r>
            <a:r>
              <a:rPr lang="en-US" sz="1200" b="0" i="0" kern="1200" dirty="0">
                <a:solidFill>
                  <a:schemeClr val="tx1"/>
                </a:solidFill>
                <a:effectLst/>
                <a:latin typeface="+mn-lt"/>
                <a:ea typeface="+mn-ea"/>
                <a:cs typeface="+mn-cs"/>
              </a:rPr>
              <a:t> is enabled directly on an Azure service instance. When the identity is enabled, Azure creates an identity for the instance in the Azure AD tenant that's trusted by the subscription of the instance. After the identity is created, the credentials are provisioned onto the instance. The lifecycle of a system-assigned identity is directly tied to the Azure service instance that it's enabled on. If the instance is deleted, Azure automatically cleans up the credentials and the identity in Azure AD.</a:t>
            </a:r>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user-assigned managed identity</a:t>
            </a:r>
            <a:r>
              <a:rPr lang="en-US" sz="1200" b="0" i="0" kern="1200" dirty="0">
                <a:solidFill>
                  <a:schemeClr val="tx1"/>
                </a:solidFill>
                <a:effectLst/>
                <a:latin typeface="+mn-lt"/>
                <a:ea typeface="+mn-ea"/>
                <a:cs typeface="+mn-cs"/>
              </a:rPr>
              <a:t> is created as a standalone Azure resource. Through a create process, Azure creates an identity in the Azure AD tenant that's trusted by the subscription in use. After the identity is created, the identity can be assigned to one or more Azure service instances. The lifecycle of a user-assigned identity is managed separately from the lifecycle of the Azure service instances to which it's assigned.</a:t>
            </a:r>
          </a:p>
          <a:p>
            <a:endParaRPr lang="en-US" dirty="0"/>
          </a:p>
          <a:p>
            <a:r>
              <a:rPr lang="en-US" dirty="0"/>
              <a:t>Source: https://docs.microsoft.com/en-us/azure/active-directory/managed-identities-azure-resources/overview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342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Use the </a:t>
            </a:r>
            <a:r>
              <a:rPr lang="en-US" sz="1000" b="1" i="0" kern="1200">
                <a:solidFill>
                  <a:schemeClr val="tx1"/>
                </a:solidFill>
                <a:effectLst/>
                <a:latin typeface="Segoe UI" panose="020B0502040204020203" pitchFamily="34" charset="0"/>
                <a:cs typeface="Segoe UI" panose="020B0502040204020203" pitchFamily="34" charset="0"/>
              </a:rPr>
              <a:t>ALTER DATABASE</a:t>
            </a:r>
            <a:r>
              <a:rPr lang="en-US" sz="1000" b="0" i="0" kern="1200">
                <a:solidFill>
                  <a:schemeClr val="tx1"/>
                </a:solidFill>
                <a:effectLst/>
                <a:latin typeface="Segoe UI" panose="020B0502040204020203" pitchFamily="34" charset="0"/>
                <a:cs typeface="Segoe UI" panose="020B0502040204020203" pitchFamily="34" charset="0"/>
              </a:rPr>
              <a:t> statement to enable the query store.</a:t>
            </a:r>
          </a:p>
          <a:p>
            <a:pPr marL="628650" lvl="1" indent="-171450">
              <a:buFont typeface="Arial" panose="020B0604020202020204" pitchFamily="34" charset="0"/>
              <a:buChar char="•"/>
            </a:pPr>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3"/>
              </a:rPr>
              <a:t>sys.database_query_store_options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4"/>
              </a:rPr>
              <a:t>sys.query_context_settings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5"/>
              </a:rPr>
              <a:t>sys.query_store_plan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6"/>
              </a:rPr>
              <a:t>sys.query_store_query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7"/>
              </a:rPr>
              <a:t>sys.query_store_query_text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8"/>
              </a:rPr>
              <a:t>sys.query_store_runtime_stats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9"/>
              </a:rPr>
              <a:t>sys.query_store_runtime_stats_interval (Transact-SQL)</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Query Store stored procedures:</a:t>
            </a:r>
            <a:endParaRPr lang="en-US" sz="1000" b="0" i="0" u="none" strike="noStrike"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err="1">
                <a:solidFill>
                  <a:schemeClr val="tx1"/>
                </a:solidFill>
                <a:effectLst/>
                <a:latin typeface="Segoe UI" panose="020B0502040204020203" pitchFamily="34" charset="0"/>
                <a:cs typeface="Segoe UI" panose="020B0502040204020203" pitchFamily="34" charset="0"/>
                <a:hlinkClick r:id="rId10"/>
              </a:rPr>
              <a:t>sp_query_store_flush_db</a:t>
            </a:r>
            <a:r>
              <a:rPr lang="en-US" sz="1000" b="0" i="0" u="none" strike="noStrike" kern="1200">
                <a:solidFill>
                  <a:schemeClr val="tx1"/>
                </a:solidFill>
                <a:effectLst/>
                <a:latin typeface="Segoe UI" panose="020B0502040204020203" pitchFamily="34" charset="0"/>
                <a:cs typeface="Segoe UI" panose="020B0502040204020203" pitchFamily="34" charset="0"/>
                <a:hlinkClick r:id="rId10"/>
              </a:rPr>
              <a:t>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1"/>
              </a:rPr>
              <a:t>sp_query_store_force_plan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2"/>
              </a:rPr>
              <a:t>sp_query_store_remove_plan (Transct-SQL)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3"/>
              </a:rPr>
              <a:t>sp_query_store_remove_query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4"/>
              </a:rPr>
              <a:t>sp_query_store_reset_exec_stats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marL="628650" lvl="1" indent="-171450">
              <a:buFont typeface="Arial" panose="020B0604020202020204" pitchFamily="34" charset="0"/>
              <a:buChar char="•"/>
            </a:pPr>
            <a:r>
              <a:rPr lang="en-US" sz="1000" b="0" i="0" u="none" strike="noStrike" kern="1200">
                <a:solidFill>
                  <a:schemeClr val="tx1"/>
                </a:solidFill>
                <a:effectLst/>
                <a:latin typeface="Segoe UI" panose="020B0502040204020203" pitchFamily="34" charset="0"/>
                <a:cs typeface="Segoe UI" panose="020B0502040204020203" pitchFamily="34" charset="0"/>
                <a:hlinkClick r:id="rId15"/>
              </a:rPr>
              <a:t>sp_query_store_unforce_plan (Transact-SQL)</a:t>
            </a:r>
            <a:endParaRPr lang="en-US" sz="1000" b="0" i="0" kern="1200">
              <a:solidFill>
                <a:schemeClr val="tx1"/>
              </a:solidFill>
              <a:effectLst/>
              <a:latin typeface="Segoe UI" panose="020B0502040204020203" pitchFamily="34" charset="0"/>
              <a:cs typeface="Segoe UI" panose="020B0502040204020203" pitchFamily="34" charset="0"/>
            </a:endParaRPr>
          </a:p>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864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41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9/7/2019 3:18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888869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715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1450" indent="-171450">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dirty="0"/>
              <a:t>Only INNER JOIN is supported</a:t>
            </a:r>
          </a:p>
          <a:p>
            <a:pPr marL="171450" indent="-171450">
              <a:buFont typeface="Arial" panose="020B0604020202020204" pitchFamily="34" charset="0"/>
              <a:buChar char="•"/>
            </a:pPr>
            <a:r>
              <a:rPr lang="en-US" b="0" dirty="0"/>
              <a:t>Only HASH and ROUND_ROBIN distributions are supported</a:t>
            </a:r>
          </a:p>
          <a:p>
            <a:pPr marL="171450" indent="-171450">
              <a:buFont typeface="Arial" panose="020B0604020202020204" pitchFamily="34" charset="0"/>
              <a:buChar char="•"/>
            </a:pPr>
            <a:r>
              <a:rPr lang="en-US" b="0" dirty="0"/>
              <a:t>Only CLUSTERED COLUMNSTORE INDEX is supported</a:t>
            </a:r>
          </a:p>
          <a:p>
            <a:pPr marL="171450" indent="-171450">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996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661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82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12892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395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0509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313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997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4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55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https://docs.microsoft.com/en-us/azure/sql-database/sql-database-accelerated-database-recovery</a:t>
            </a:r>
          </a:p>
          <a:p>
            <a:endParaRPr lang="en-US"/>
          </a:p>
          <a:p>
            <a:r>
              <a:rPr lang="en-US"/>
              <a:t>3 phases of database recovery</a:t>
            </a:r>
          </a:p>
          <a:p>
            <a:pPr marL="228600" indent="-228600">
              <a:buFont typeface="+mj-lt"/>
              <a:buAutoNum type="arabicPeriod"/>
            </a:pPr>
            <a:r>
              <a:rPr lang="en-US"/>
              <a:t>Analysis phase</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a:solidFill>
                  <a:schemeClr val="tx1"/>
                </a:solidFill>
                <a:effectLst/>
                <a:latin typeface="+mn-lt"/>
                <a:ea typeface="+mn-ea"/>
                <a:cs typeface="+mn-cs"/>
              </a:rPr>
              <a:t>Forward scan of the transaction log from the beginning of the last successful checkpoint (or the oldest page LSN) until the end, to determine the state of each transaction at the time SQL Server stopped</a:t>
            </a:r>
            <a:endParaRPr lang="en-US"/>
          </a:p>
          <a:p>
            <a:pPr marL="228600" indent="-228600">
              <a:buFont typeface="+mj-lt"/>
              <a:buAutoNum type="arabicPeriod"/>
            </a:pPr>
            <a:r>
              <a:rPr lang="en-US"/>
              <a:t>Redo phase</a:t>
            </a:r>
          </a:p>
          <a:p>
            <a:pPr marL="457200" lvl="1" indent="0">
              <a:buFont typeface="+mj-lt"/>
              <a:buNone/>
            </a:pPr>
            <a:r>
              <a:rPr lang="en-US" sz="1200" b="0" i="0" u="none" strike="noStrike" kern="1200">
                <a:solidFill>
                  <a:schemeClr val="tx1"/>
                </a:solidFill>
                <a:effectLst/>
                <a:latin typeface="+mn-lt"/>
                <a:ea typeface="+mn-ea"/>
                <a:cs typeface="+mn-cs"/>
              </a:rPr>
              <a:t>Forward scan of the transaction log from the oldest uncommitted transaction until the end, to bring the database to the state it was at the time of the crash by redoing all operations</a:t>
            </a:r>
            <a:endParaRPr lang="en-US"/>
          </a:p>
          <a:p>
            <a:pPr marL="228600" indent="-228600">
              <a:buFont typeface="+mj-lt"/>
              <a:buAutoNum type="arabicPeriod"/>
            </a:pPr>
            <a:r>
              <a:rPr lang="en-US" sz="1200" b="0" i="0" u="none" strike="noStrike" kern="1200">
                <a:solidFill>
                  <a:schemeClr val="tx1"/>
                </a:solidFill>
                <a:effectLst/>
                <a:latin typeface="+mn-lt"/>
                <a:ea typeface="+mn-ea"/>
                <a:cs typeface="+mn-cs"/>
              </a:rPr>
              <a:t>Undo phase</a:t>
            </a:r>
          </a:p>
          <a:p>
            <a:pPr marL="457200" lvl="1" indent="0">
              <a:buFont typeface="+mj-lt"/>
              <a:buNone/>
            </a:pPr>
            <a:r>
              <a:rPr lang="en-US" sz="1200" b="0" i="0" u="none" strike="noStrike" kern="1200">
                <a:solidFill>
                  <a:schemeClr val="tx1"/>
                </a:solidFill>
                <a:effectLst/>
                <a:latin typeface="+mn-lt"/>
                <a:ea typeface="+mn-ea"/>
                <a:cs typeface="+mn-cs"/>
              </a:rPr>
              <a:t>For each transaction that was active as of the time of the crash, traverses the log backwards, undoing the operations that this transaction performed.</a:t>
            </a:r>
          </a:p>
          <a:p>
            <a:pPr marL="457200" lvl="1" indent="0">
              <a:buFont typeface="+mj-lt"/>
              <a:buNone/>
            </a:pP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ADR uses the same 3 steps, but uses four key components to help speed up recovery:</a:t>
            </a:r>
          </a:p>
          <a:p>
            <a:pPr marL="228600" indent="-228600">
              <a:buAutoNum type="arabicPeriod"/>
            </a:pPr>
            <a:r>
              <a:rPr lang="en-US" sz="1200" b="0" i="0" u="none" strike="noStrike" kern="1200">
                <a:solidFill>
                  <a:schemeClr val="tx1"/>
                </a:solidFill>
                <a:effectLst/>
                <a:latin typeface="+mn-lt"/>
                <a:ea typeface="+mn-ea"/>
                <a:cs typeface="+mn-cs"/>
              </a:rPr>
              <a:t>Persisted Version Store (PVS)</a:t>
            </a:r>
          </a:p>
          <a:p>
            <a:pPr marL="457200" lvl="1" indent="0">
              <a:buNone/>
            </a:pPr>
            <a:r>
              <a:rPr lang="en-US" sz="1200" b="0" i="0" u="none" strike="noStrike" kern="1200">
                <a:solidFill>
                  <a:schemeClr val="tx1"/>
                </a:solidFill>
                <a:effectLst/>
                <a:latin typeface="+mn-lt"/>
                <a:ea typeface="+mn-ea"/>
                <a:cs typeface="+mn-cs"/>
              </a:rPr>
              <a:t>The persisted version store is a new SQL database engine mechanism for persisting the row versions generated in the database itself instead of the traditional </a:t>
            </a:r>
            <a:r>
              <a:rPr lang="en-US" err="1"/>
              <a:t>tempdb</a:t>
            </a:r>
            <a:r>
              <a:rPr lang="en-US" sz="1200" b="0" i="0" u="none" strike="noStrike" kern="1200">
                <a:solidFill>
                  <a:schemeClr val="tx1"/>
                </a:solidFill>
                <a:effectLst/>
                <a:latin typeface="+mn-lt"/>
                <a:ea typeface="+mn-ea"/>
                <a:cs typeface="+mn-cs"/>
              </a:rPr>
              <a:t> version store. PVS enables resource isolation as well as improves availability of readable secondaries.</a:t>
            </a:r>
          </a:p>
          <a:p>
            <a:pPr marL="228600" indent="-228600">
              <a:buAutoNum type="arabicPeriod"/>
            </a:pPr>
            <a:r>
              <a:rPr lang="en-US" sz="1200" b="0" i="0" u="none" strike="noStrike" kern="1200">
                <a:solidFill>
                  <a:schemeClr val="tx1"/>
                </a:solidFill>
                <a:effectLst/>
                <a:latin typeface="+mn-lt"/>
                <a:ea typeface="+mn-ea"/>
                <a:cs typeface="+mn-cs"/>
              </a:rPr>
              <a:t>Logical Revert</a:t>
            </a:r>
          </a:p>
          <a:p>
            <a:pPr marL="457200" lvl="1" indent="0">
              <a:buNone/>
            </a:pPr>
            <a:r>
              <a:rPr lang="en-US" sz="1200" b="0" i="0" u="none" strike="noStrike" kern="1200">
                <a:solidFill>
                  <a:schemeClr val="tx1"/>
                </a:solidFill>
                <a:effectLst/>
                <a:latin typeface="+mn-lt"/>
                <a:ea typeface="+mn-ea"/>
                <a:cs typeface="+mn-cs"/>
              </a:rPr>
              <a:t>Logical revert is the asynchronous process responsible for performing row level version based Undo - providing instant transaction rollback and undo for all versioned operations.</a:t>
            </a:r>
          </a:p>
          <a:p>
            <a:pPr marL="228600" indent="-228600">
              <a:buAutoNum type="arabicPeriod"/>
            </a:pPr>
            <a:r>
              <a:rPr lang="en-US" sz="1200" b="0" i="0" u="none" strike="noStrike" kern="1200" err="1">
                <a:solidFill>
                  <a:schemeClr val="tx1"/>
                </a:solidFill>
                <a:effectLst/>
                <a:latin typeface="+mn-lt"/>
                <a:ea typeface="+mn-ea"/>
                <a:cs typeface="+mn-cs"/>
              </a:rPr>
              <a:t>sLog</a:t>
            </a:r>
            <a:endParaRPr lang="en-US" sz="1200" b="0" i="0" u="none" strike="noStrike" kern="1200">
              <a:solidFill>
                <a:schemeClr val="tx1"/>
              </a:solidFill>
              <a:effectLst/>
              <a:latin typeface="+mn-lt"/>
              <a:ea typeface="+mn-ea"/>
              <a:cs typeface="+mn-cs"/>
            </a:endParaRPr>
          </a:p>
          <a:p>
            <a:pPr marL="457200" lvl="1" indent="0">
              <a:buNone/>
            </a:pPr>
            <a:r>
              <a:rPr lang="en-US" sz="1200" b="0" i="0" u="none" strike="noStrike" kern="1200" err="1">
                <a:solidFill>
                  <a:schemeClr val="tx1"/>
                </a:solidFill>
                <a:effectLst/>
                <a:latin typeface="+mn-lt"/>
                <a:ea typeface="+mn-ea"/>
                <a:cs typeface="+mn-cs"/>
              </a:rPr>
              <a:t>sLog</a:t>
            </a:r>
            <a:r>
              <a:rPr lang="en-US" sz="1200" b="0" i="0" u="none" strike="noStrike" kern="1200">
                <a:solidFill>
                  <a:schemeClr val="tx1"/>
                </a:solidFill>
                <a:effectLst/>
                <a:latin typeface="+mn-lt"/>
                <a:ea typeface="+mn-ea"/>
                <a:cs typeface="+mn-cs"/>
              </a:rPr>
              <a:t> is a secondary in-memory log stream that stores log records for non-versioned operations (such as metadata cache invalidation, lock acquisitions, and so on).</a:t>
            </a:r>
          </a:p>
          <a:p>
            <a:pPr marL="228600" indent="-228600">
              <a:buAutoNum type="arabicPeriod"/>
            </a:pPr>
            <a:r>
              <a:rPr lang="en-US" sz="1200" b="0" i="0" u="none" strike="noStrike" kern="1200">
                <a:solidFill>
                  <a:schemeClr val="tx1"/>
                </a:solidFill>
                <a:effectLst/>
                <a:latin typeface="+mn-lt"/>
                <a:ea typeface="+mn-ea"/>
                <a:cs typeface="+mn-cs"/>
              </a:rPr>
              <a:t>Cleaner</a:t>
            </a:r>
          </a:p>
          <a:p>
            <a:pPr marL="457200" lvl="1" indent="0">
              <a:buNone/>
            </a:pPr>
            <a:r>
              <a:rPr lang="en-US" sz="1200" b="0" i="0" u="none" strike="noStrike" kern="1200">
                <a:solidFill>
                  <a:schemeClr val="tx1"/>
                </a:solidFill>
                <a:effectLst/>
                <a:latin typeface="+mn-lt"/>
                <a:ea typeface="+mn-ea"/>
                <a:cs typeface="+mn-cs"/>
              </a:rPr>
              <a:t>The cleaner is the asynchronous process that wakes up periodically and cleans page versions that are not needed.</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905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81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796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991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685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hlinkClick r:id="rId3"/>
              </a:rPr>
              <a:t>https://azure.microsoft.com/en-us/updates/?product=sql-data-warehouse</a:t>
            </a:r>
          </a:p>
          <a:p>
            <a:endParaRPr lang="en-US" sz="900" kern="1200" dirty="0">
              <a:solidFill>
                <a:schemeClr val="tx1"/>
              </a:solidFill>
              <a:effectLst/>
              <a:latin typeface="Segoe UI Light" pitchFamily="34" charset="0"/>
              <a:ea typeface="+mn-ea"/>
              <a:cs typeface="+mn-cs"/>
              <a:hlinkClick r:id="rId3"/>
            </a:endParaRPr>
          </a:p>
          <a:p>
            <a:r>
              <a:rPr lang="en-US" sz="900" kern="1200" dirty="0">
                <a:solidFill>
                  <a:schemeClr val="tx1"/>
                </a:solidFill>
                <a:effectLst/>
                <a:latin typeface="Segoe UI Light" pitchFamily="34" charset="0"/>
                <a:ea typeface="+mn-ea"/>
                <a:cs typeface="+mn-cs"/>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9/7/2019 3:19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542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144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953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48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Light" pitchFamily="34" charset="0"/>
                <a:ea typeface="+mn-ea"/>
                <a:cs typeface="+mn-cs"/>
              </a:rPr>
              <a:t>Non-Volatile Memory / Flash Memory hosting Cache and tempdb</a:t>
            </a:r>
          </a:p>
          <a:p>
            <a:r>
              <a:rPr lang="en-US" sz="900" b="0" i="0" kern="1200">
                <a:solidFill>
                  <a:schemeClr val="tx1"/>
                </a:solidFill>
                <a:effectLst/>
                <a:latin typeface="Segoe UI Light" pitchFamily="34" charset="0"/>
                <a:ea typeface="+mn-ea"/>
                <a:cs typeface="+mn-cs"/>
              </a:rPr>
              <a:t>NVM Express reduces </a:t>
            </a:r>
            <a:r>
              <a:rPr lang="en-US" sz="900" b="0" i="0" u="none" strike="noStrike" kern="1200">
                <a:solidFill>
                  <a:schemeClr val="tx1"/>
                </a:solidFill>
                <a:effectLst/>
                <a:latin typeface="Segoe UI Light" pitchFamily="34" charset="0"/>
                <a:ea typeface="+mn-ea"/>
                <a:cs typeface="+mn-cs"/>
              </a:rPr>
              <a:t>I/O </a:t>
            </a:r>
            <a:r>
              <a:rPr lang="en-US" sz="900" b="0" i="0" kern="1200">
                <a:solidFill>
                  <a:schemeClr val="tx1"/>
                </a:solidFill>
                <a:effectLst/>
                <a:latin typeface="Segoe UI Light" pitchFamily="34" charset="0"/>
                <a:ea typeface="+mn-ea"/>
                <a:cs typeface="+mn-cs"/>
              </a:rPr>
              <a:t>overhead and brings various performance improvements in comparison to previous logical-device interfaces, including multiple, long command queues, and reduced latency.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Go into the algorithm – oldest accessed segment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5214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379919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06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46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428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5"/>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327"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11680450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4971535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40909"/>
          </a:xfrm>
        </p:spPr>
        <p:txBody>
          <a:bodyPr wrap="square" lIns="0" tIns="0" rIns="0" bIns="0">
            <a:spAutoFit/>
          </a:bodyPr>
          <a:lstStyle>
            <a:lvl1pPr marL="285640" indent="-285640">
              <a:lnSpc>
                <a:spcPct val="100000"/>
              </a:lnSpc>
              <a:spcBef>
                <a:spcPts val="0"/>
              </a:spcBef>
              <a:spcAft>
                <a:spcPts val="1398"/>
              </a:spcAft>
              <a:buFont typeface="Arial" panose="020B0604020202020204" pitchFamily="34" charset="0"/>
              <a:buChar char="•"/>
              <a:defRPr sz="1836" b="0" i="0">
                <a:solidFill>
                  <a:srgbClr val="000000"/>
                </a:solidFill>
                <a:latin typeface="+mj-lt"/>
              </a:defRPr>
            </a:lvl1pPr>
            <a:lvl2pPr marL="514152" indent="-285640">
              <a:lnSpc>
                <a:spcPct val="100000"/>
              </a:lnSpc>
              <a:spcBef>
                <a:spcPts val="0"/>
              </a:spcBef>
              <a:spcAft>
                <a:spcPts val="1398"/>
              </a:spcAft>
              <a:buFont typeface="Arial" panose="020B0604020202020204" pitchFamily="34" charset="0"/>
              <a:buChar char="•"/>
              <a:defRPr sz="1632">
                <a:solidFill>
                  <a:srgbClr val="000000"/>
                </a:solidFill>
              </a:defRPr>
            </a:lvl2pPr>
            <a:lvl3pPr marL="742665" indent="-285640">
              <a:lnSpc>
                <a:spcPct val="100000"/>
              </a:lnSpc>
              <a:spcBef>
                <a:spcPts val="0"/>
              </a:spcBef>
              <a:spcAft>
                <a:spcPts val="1398"/>
              </a:spcAft>
              <a:buFont typeface="Arial" panose="020B0604020202020204" pitchFamily="34" charset="0"/>
              <a:buChar char="•"/>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sz="3468">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2819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7302395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47540"/>
          </a:xfrm>
        </p:spPr>
        <p:txBody>
          <a:bodyPr wrap="square" lIns="0" tIns="0" rIns="0" bIns="0">
            <a:spAutoFit/>
          </a:bodyPr>
          <a:lstStyle>
            <a:lvl1pPr marL="0" indent="0">
              <a:lnSpc>
                <a:spcPct val="100000"/>
              </a:lnSpc>
              <a:spcBef>
                <a:spcPts val="0"/>
              </a:spcBef>
              <a:spcAft>
                <a:spcPts val="1398"/>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28481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981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163741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664895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7605777"/>
      </p:ext>
    </p:extLst>
  </p:cSld>
  <p:clrMapOvr>
    <a:masterClrMapping/>
  </p:clrMapOvr>
  <p:transition>
    <p:fade/>
  </p:transition>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2"/>
            </a:lvl1pPr>
          </a:lstStyle>
          <a:p>
            <a:r>
              <a:rPr lang="en-US"/>
              <a:t>Photo layout</a:t>
            </a:r>
          </a:p>
        </p:txBody>
      </p:sp>
    </p:spTree>
    <p:extLst>
      <p:ext uri="{BB962C8B-B14F-4D97-AF65-F5344CB8AC3E}">
        <p14:creationId xmlns:p14="http://schemas.microsoft.com/office/powerpoint/2010/main" val="3684428765"/>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6"/>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327347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90"/>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0"/>
            <a:ext cx="3695700"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0"/>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0418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5"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0" y="6559002"/>
            <a:ext cx="11553197"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159966"/>
      </p:ext>
    </p:extLst>
  </p:cSld>
  <p:clrMapOvr>
    <a:masterClrMapping/>
  </p:clrMapOvr>
  <p:transition>
    <p:fade/>
  </p:transition>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1203327"/>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7"/>
            <a:ext cx="5241206"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6004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16283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185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965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337361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26927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6002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960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8256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69654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9/7/2019</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68632950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7123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28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3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77025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63627"/>
            <a:ext cx="5249526" cy="1067272"/>
          </a:xfrm>
        </p:spPr>
        <p:txBody>
          <a:bodyPr anchor="ctr">
            <a:spAutoFit/>
          </a:bodyPr>
          <a:lstStyle>
            <a:lvl1pPr>
              <a:defRPr sz="3468">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15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24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10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70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65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945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81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40997438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233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7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5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25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6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2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1283605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49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8873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57615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7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316133603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08243"/>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9826221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9/7/2019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9/7/2019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9/7/2019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9/7/2019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9/7/2019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9/7/2019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9/7/2019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9/7/2019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9/7/2019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9/7/2019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9/7/2019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2430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738675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19" y="1"/>
            <a:ext cx="3338685" cy="1104297"/>
          </a:xfrm>
          <a:prstGeom prst="rect">
            <a:avLst/>
          </a:prstGeom>
        </p:spPr>
      </p:pic>
    </p:spTree>
    <p:extLst>
      <p:ext uri="{BB962C8B-B14F-4D97-AF65-F5344CB8AC3E}">
        <p14:creationId xmlns:p14="http://schemas.microsoft.com/office/powerpoint/2010/main" val="337396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171428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7.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image" Target="../media/image1.emf"/><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image" Target="../media/image1.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image" Target="../media/image1.emf"/><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image" Target="../media/image29.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theme" Target="../theme/theme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8"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image" Target="../media/image7.emf"/><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theme" Target="../theme/theme7.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 id="2147484567"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9/7/2019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5" r:id="rId16"/>
    <p:sldLayoutId id="2147484536" r:id="rId17"/>
    <p:sldLayoutId id="2147484537" r:id="rId18"/>
    <p:sldLayoutId id="214748453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90" y="3280852"/>
            <a:ext cx="6994525" cy="432822"/>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8" y="3071982"/>
            <a:ext cx="6995160" cy="849926"/>
          </a:xfrm>
          <a:prstGeom prst="rect">
            <a:avLst/>
          </a:prstGeom>
        </p:spPr>
      </p:pic>
    </p:spTree>
    <p:extLst>
      <p:ext uri="{BB962C8B-B14F-4D97-AF65-F5344CB8AC3E}">
        <p14:creationId xmlns:p14="http://schemas.microsoft.com/office/powerpoint/2010/main" val="735552976"/>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Lst>
  <p:transition>
    <p:fade/>
  </p:transition>
  <p:hf sldNum="0" hdr="0" dt="0"/>
  <p:txStyles>
    <p:titleStyle>
      <a:lvl1pPr algn="l" defTabSz="932384" rtl="0" eaLnBrk="1" latinLnBrk="0" hangingPunct="1">
        <a:lnSpc>
          <a:spcPct val="90000"/>
        </a:lnSpc>
        <a:spcBef>
          <a:spcPct val="0"/>
        </a:spcBef>
        <a:buNone/>
        <a:defRPr lang="en-US" sz="346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0" baseline="0">
          <a:solidFill>
            <a:srgbClr val="000000"/>
          </a:solidFill>
          <a:latin typeface="+mn-lt"/>
          <a:ea typeface="+mn-ea"/>
          <a:cs typeface="+mn-cs"/>
        </a:defRPr>
      </a:lvl1pPr>
      <a:lvl2pPr marL="228513"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448" kern="1200" spc="0" baseline="0">
          <a:solidFill>
            <a:srgbClr val="000000"/>
          </a:solidFill>
          <a:latin typeface="+mn-lt"/>
          <a:ea typeface="+mn-ea"/>
          <a:cs typeface="+mn-cs"/>
        </a:defRPr>
      </a:lvl2pPr>
      <a:lvl3pPr marL="457024"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836" kern="1200" spc="0" baseline="0">
          <a:solidFill>
            <a:srgbClr val="000000"/>
          </a:solidFill>
          <a:latin typeface="+mj-lt"/>
          <a:ea typeface="+mn-ea"/>
          <a:cs typeface="+mn-cs"/>
        </a:defRPr>
      </a:lvl3pPr>
      <a:lvl4pPr marL="685537" marR="0" indent="0" algn="l" defTabSz="932384"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4049"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661712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3.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5.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33.xml"/><Relationship Id="rId4" Type="http://schemas.openxmlformats.org/officeDocument/2006/relationships/image" Target="../media/image41.emf"/></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05.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5.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2.xml"/><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5.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5.xml"/><Relationship Id="rId1" Type="http://schemas.openxmlformats.org/officeDocument/2006/relationships/slideLayout" Target="../slideLayouts/slideLayout10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5.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5.xml"/></Relationships>
</file>

<file path=ppt/slides/_rels/slide59.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275482" y="295275"/>
            <a:ext cx="8696968" cy="1130053"/>
          </a:xfrm>
        </p:spPr>
        <p:txBody>
          <a:bodyPr/>
          <a:lstStyle/>
          <a:p>
            <a:r>
              <a:rPr lang="en-GB" sz="4000" dirty="0"/>
              <a:t>Adaptive cache miss (full cache, cold scan)</a:t>
            </a: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419270" y="1215728"/>
            <a:ext cx="3155246" cy="1379395"/>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2998522" y="3118923"/>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a:solidFill>
                <a:srgbClr val="353535"/>
              </a:solidFill>
              <a:latin typeface="Segoe UI Semilight"/>
            </a:endParaRPr>
          </a:p>
          <a:p>
            <a:pPr defTabSz="932634"/>
            <a:endParaRPr lang="en-US" sz="1836">
              <a:solidFill>
                <a:srgbClr val="353535"/>
              </a:solidFill>
              <a:latin typeface="Segoe UI Semilight"/>
            </a:endParaRPr>
          </a:p>
          <a:p>
            <a:pPr algn="ctr" defTabSz="932634"/>
            <a:r>
              <a:rPr lang="en-US" sz="1836">
                <a:solidFill>
                  <a:srgbClr val="353535"/>
                </a:solidFill>
                <a:latin typeface="Segoe UI Semilight"/>
              </a:rPr>
              <a:t>Full Adaptive </a:t>
            </a:r>
          </a:p>
          <a:p>
            <a:pPr algn="ctr" defTabSz="932634"/>
            <a:r>
              <a:rPr lang="en-US" sz="1836">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331992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341530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351068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360606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370144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379682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389220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3987584"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08522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180607"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27598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40293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9831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9369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8907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8445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7983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97521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4070599"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168242"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26362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35900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74405" y="1130126"/>
            <a:ext cx="6447879"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11168451"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77310" y="5083518"/>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376182" y="5803996"/>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339944" y="5803996"/>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251577" y="5803996"/>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972449" y="5493129"/>
            <a:ext cx="3190910"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EFC11758-DAD1-47FD-A107-5D297B12DD88}"/>
              </a:ext>
            </a:extLst>
          </p:cNvPr>
          <p:cNvSpPr/>
          <p:nvPr/>
        </p:nvSpPr>
        <p:spPr bwMode="auto">
          <a:xfrm>
            <a:off x="7778594" y="2492464"/>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793" name="Arrow: Curved Left 792">
            <a:extLst>
              <a:ext uri="{FF2B5EF4-FFF2-40B4-BE49-F238E27FC236}">
                <a16:creationId xmlns:a16="http://schemas.microsoft.com/office/drawing/2014/main" id="{6702CA26-0435-431D-8DAB-F88C2B73D130}"/>
              </a:ext>
            </a:extLst>
          </p:cNvPr>
          <p:cNvSpPr/>
          <p:nvPr/>
        </p:nvSpPr>
        <p:spPr bwMode="auto">
          <a:xfrm>
            <a:off x="7767811" y="4354441"/>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794" name="TextBox 793">
            <a:extLst>
              <a:ext uri="{FF2B5EF4-FFF2-40B4-BE49-F238E27FC236}">
                <a16:creationId xmlns:a16="http://schemas.microsoft.com/office/drawing/2014/main" id="{F3873E1B-CEF2-4F66-AB54-7C12A6ADF30D}"/>
              </a:ext>
            </a:extLst>
          </p:cNvPr>
          <p:cNvSpPr txBox="1"/>
          <p:nvPr/>
        </p:nvSpPr>
        <p:spPr>
          <a:xfrm>
            <a:off x="8220495" y="1552614"/>
            <a:ext cx="1039297"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278645" y="4428788"/>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456511"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 name="TextBox 14">
            <a:extLst>
              <a:ext uri="{FF2B5EF4-FFF2-40B4-BE49-F238E27FC236}">
                <a16:creationId xmlns:a16="http://schemas.microsoft.com/office/drawing/2014/main" id="{9152873F-3614-4991-93EF-830BAA422EFD}"/>
              </a:ext>
            </a:extLst>
          </p:cNvPr>
          <p:cNvSpPr txBox="1"/>
          <p:nvPr/>
        </p:nvSpPr>
        <p:spPr>
          <a:xfrm>
            <a:off x="7185297" y="5824136"/>
            <a:ext cx="1394647" cy="978071"/>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Remote Read</a:t>
            </a:r>
          </a:p>
        </p:txBody>
      </p:sp>
      <p:sp>
        <p:nvSpPr>
          <p:cNvPr id="16" name="TextBox 15">
            <a:extLst>
              <a:ext uri="{FF2B5EF4-FFF2-40B4-BE49-F238E27FC236}">
                <a16:creationId xmlns:a16="http://schemas.microsoft.com/office/drawing/2014/main" id="{FE1E07CD-A698-414C-8DAA-50878B890C8A}"/>
              </a:ext>
            </a:extLst>
          </p:cNvPr>
          <p:cNvSpPr txBox="1"/>
          <p:nvPr/>
        </p:nvSpPr>
        <p:spPr>
          <a:xfrm>
            <a:off x="8308962" y="3763123"/>
            <a:ext cx="1137438"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804" name="TextBox 803">
            <a:extLst>
              <a:ext uri="{FF2B5EF4-FFF2-40B4-BE49-F238E27FC236}">
                <a16:creationId xmlns:a16="http://schemas.microsoft.com/office/drawing/2014/main" id="{427C2420-D212-40C6-AC50-3E65F7775508}"/>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805" name="Rectangle: Rounded Corners 804">
            <a:extLst>
              <a:ext uri="{FF2B5EF4-FFF2-40B4-BE49-F238E27FC236}">
                <a16:creationId xmlns:a16="http://schemas.microsoft.com/office/drawing/2014/main" id="{83DCF8F6-F435-4018-B3F8-0302C3A427C7}"/>
              </a:ext>
            </a:extLst>
          </p:cNvPr>
          <p:cNvSpPr/>
          <p:nvPr/>
        </p:nvSpPr>
        <p:spPr bwMode="auto">
          <a:xfrm rot="5400000">
            <a:off x="4456510" y="2327919"/>
            <a:ext cx="274242" cy="54847"/>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Flowchart: Process 235">
            <a:extLst>
              <a:ext uri="{FF2B5EF4-FFF2-40B4-BE49-F238E27FC236}">
                <a16:creationId xmlns:a16="http://schemas.microsoft.com/office/drawing/2014/main" id="{31D07DA5-0096-4DAA-BF1B-C53EF0BFBEE6}"/>
              </a:ext>
            </a:extLst>
          </p:cNvPr>
          <p:cNvSpPr/>
          <p:nvPr/>
        </p:nvSpPr>
        <p:spPr bwMode="auto">
          <a:xfrm>
            <a:off x="574405" y="3059798"/>
            <a:ext cx="6447879"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8588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4"/>
                                        </p:tgtEl>
                                        <p:attrNameLst>
                                          <p:attrName>style.visibility</p:attrName>
                                        </p:attrNameLst>
                                      </p:cBhvr>
                                      <p:to>
                                        <p:strVal val="visible"/>
                                      </p:to>
                                    </p:set>
                                    <p:anim calcmode="lin" valueType="num">
                                      <p:cBhvr additive="base">
                                        <p:cTn id="7" dur="500" fill="hold"/>
                                        <p:tgtEl>
                                          <p:spTgt spid="794"/>
                                        </p:tgtEl>
                                        <p:attrNameLst>
                                          <p:attrName>ppt_x</p:attrName>
                                        </p:attrNameLst>
                                      </p:cBhvr>
                                      <p:tavLst>
                                        <p:tav tm="0">
                                          <p:val>
                                            <p:strVal val="#ppt_x"/>
                                          </p:val>
                                        </p:tav>
                                        <p:tav tm="100000">
                                          <p:val>
                                            <p:strVal val="#ppt_x"/>
                                          </p:val>
                                        </p:tav>
                                      </p:tavLst>
                                    </p:anim>
                                    <p:anim calcmode="lin" valueType="num">
                                      <p:cBhvr additive="base">
                                        <p:cTn id="8" dur="500" fill="hold"/>
                                        <p:tgtEl>
                                          <p:spTgt spid="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93"/>
                                        </p:tgtEl>
                                        <p:attrNameLst>
                                          <p:attrName>style.visibility</p:attrName>
                                        </p:attrNameLst>
                                      </p:cBhvr>
                                      <p:to>
                                        <p:strVal val="visible"/>
                                      </p:to>
                                    </p:set>
                                    <p:anim calcmode="lin" valueType="num">
                                      <p:cBhvr additive="base">
                                        <p:cTn id="23" dur="500" fill="hold"/>
                                        <p:tgtEl>
                                          <p:spTgt spid="793"/>
                                        </p:tgtEl>
                                        <p:attrNameLst>
                                          <p:attrName>ppt_x</p:attrName>
                                        </p:attrNameLst>
                                      </p:cBhvr>
                                      <p:tavLst>
                                        <p:tav tm="0">
                                          <p:val>
                                            <p:strVal val="#ppt_x"/>
                                          </p:val>
                                        </p:tav>
                                        <p:tav tm="100000">
                                          <p:val>
                                            <p:strVal val="#ppt_x"/>
                                          </p:val>
                                        </p:tav>
                                      </p:tavLst>
                                    </p:anim>
                                    <p:anim calcmode="lin" valueType="num">
                                      <p:cBhvr additive="base">
                                        <p:cTn id="24" dur="500" fill="hold"/>
                                        <p:tgtEl>
                                          <p:spTgt spid="79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0" nodeType="clickEffect">
                                  <p:stCondLst>
                                    <p:cond delay="0"/>
                                  </p:stCondLst>
                                  <p:childTnLst>
                                    <p:anim calcmode="lin" valueType="num">
                                      <p:cBhvr additive="base">
                                        <p:cTn id="33" dur="500"/>
                                        <p:tgtEl>
                                          <p:spTgt spid="302"/>
                                        </p:tgtEl>
                                        <p:attrNameLst>
                                          <p:attrName>ppt_x</p:attrName>
                                        </p:attrNameLst>
                                      </p:cBhvr>
                                      <p:tavLst>
                                        <p:tav tm="0">
                                          <p:val>
                                            <p:strVal val="ppt_x"/>
                                          </p:val>
                                        </p:tav>
                                        <p:tav tm="100000">
                                          <p:val>
                                            <p:strVal val="ppt_x"/>
                                          </p:val>
                                        </p:tav>
                                      </p:tavLst>
                                    </p:anim>
                                    <p:anim calcmode="lin" valueType="num">
                                      <p:cBhvr additive="base">
                                        <p:cTn id="34" dur="500"/>
                                        <p:tgtEl>
                                          <p:spTgt spid="302"/>
                                        </p:tgtEl>
                                        <p:attrNameLst>
                                          <p:attrName>ppt_y</p:attrName>
                                        </p:attrNameLst>
                                      </p:cBhvr>
                                      <p:tavLst>
                                        <p:tav tm="0">
                                          <p:val>
                                            <p:strVal val="ppt_y"/>
                                          </p:val>
                                        </p:tav>
                                        <p:tav tm="100000">
                                          <p:val>
                                            <p:strVal val="1+ppt_h/2"/>
                                          </p:val>
                                        </p:tav>
                                      </p:tavLst>
                                    </p:anim>
                                    <p:set>
                                      <p:cBhvr>
                                        <p:cTn id="35" dur="1" fill="hold">
                                          <p:stCondLst>
                                            <p:cond delay="499"/>
                                          </p:stCondLst>
                                        </p:cTn>
                                        <p:tgtEl>
                                          <p:spTgt spid="30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3.88889E-6 1.23457E-7 L -0.19671 -0.28118 " pathEditMode="relative" rAng="0" ptsTypes="AA">
                                      <p:cBhvr>
                                        <p:cTn id="39" dur="2000" fill="hold"/>
                                        <p:tgtEl>
                                          <p:spTgt spid="795"/>
                                        </p:tgtEl>
                                        <p:attrNameLst>
                                          <p:attrName>ppt_x</p:attrName>
                                          <p:attrName>ppt_y</p:attrName>
                                        </p:attrNameLst>
                                      </p:cBhvr>
                                      <p:rCtr x="-9844" y="-14136"/>
                                    </p:animMotion>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800"/>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2.08333E-6 4.44444E-6 L 0.01419 -0.30047 " pathEditMode="relative" rAng="0" ptsTypes="AA">
                                      <p:cBhvr>
                                        <p:cTn id="48" dur="2000" fill="hold"/>
                                        <p:tgtEl>
                                          <p:spTgt spid="800"/>
                                        </p:tgtEl>
                                        <p:attrNameLst>
                                          <p:attrName>ppt_x</p:attrName>
                                          <p:attrName>ppt_y</p:attrName>
                                        </p:attrNameLst>
                                      </p:cBhvr>
                                      <p:rCtr x="703" y="-15023"/>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01"/>
                                        </p:tgtEl>
                                        <p:attrNameLst>
                                          <p:attrName>style.visibility</p:attrName>
                                        </p:attrNameLst>
                                      </p:cBhvr>
                                      <p:to>
                                        <p:strVal val="visible"/>
                                      </p:to>
                                    </p:set>
                                  </p:childTnLst>
                                </p:cTn>
                              </p:par>
                              <p:par>
                                <p:cTn id="53" presetID="42" presetClass="path" presetSubtype="0" accel="50000" decel="50000" fill="hold" grpId="1" nodeType="withEffect">
                                  <p:stCondLst>
                                    <p:cond delay="0"/>
                                  </p:stCondLst>
                                  <p:childTnLst>
                                    <p:animMotion origin="layout" path="M -8.33333E-7 1.60494E-6 L 0.41129 -0.19259 " pathEditMode="relative" rAng="0" ptsTypes="AA">
                                      <p:cBhvr>
                                        <p:cTn id="54" dur="2000" fill="hold"/>
                                        <p:tgtEl>
                                          <p:spTgt spid="801"/>
                                        </p:tgtEl>
                                        <p:attrNameLst>
                                          <p:attrName>ppt_x</p:attrName>
                                          <p:attrName>ppt_y</p:attrName>
                                        </p:attrNameLst>
                                      </p:cBhvr>
                                      <p:rCtr x="20556" y="-9630"/>
                                    </p:animMotion>
                                  </p:childTnLst>
                                </p:cTn>
                              </p:par>
                            </p:childTnLst>
                          </p:cTn>
                        </p:par>
                        <p:par>
                          <p:cTn id="55" fill="hold">
                            <p:stCondLst>
                              <p:cond delay="2000"/>
                            </p:stCondLst>
                            <p:childTnLst>
                              <p:par>
                                <p:cTn id="56" presetID="10" presetClass="exit" presetSubtype="0" fill="hold" grpId="3" nodeType="afterEffect">
                                  <p:stCondLst>
                                    <p:cond delay="0"/>
                                  </p:stCondLst>
                                  <p:childTnLst>
                                    <p:animEffect transition="out" filter="fade">
                                      <p:cBhvr>
                                        <p:cTn id="57" dur="500"/>
                                        <p:tgtEl>
                                          <p:spTgt spid="801"/>
                                        </p:tgtEl>
                                      </p:cBhvr>
                                    </p:animEffect>
                                    <p:set>
                                      <p:cBhvr>
                                        <p:cTn id="58" dur="1" fill="hold">
                                          <p:stCondLst>
                                            <p:cond delay="499"/>
                                          </p:stCondLst>
                                        </p:cTn>
                                        <p:tgtEl>
                                          <p:spTgt spid="80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79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79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hidden"/>
                                      </p:to>
                                    </p:set>
                                  </p:childTnLst>
                                </p:cTn>
                              </p:par>
                              <p:par>
                                <p:cTn id="69" presetID="1" presetClass="exit" presetSubtype="0" fill="hold" grpId="2" nodeType="withEffect">
                                  <p:stCondLst>
                                    <p:cond delay="0"/>
                                  </p:stCondLst>
                                  <p:childTnLst>
                                    <p:set>
                                      <p:cBhvr>
                                        <p:cTn id="70" dur="1" fill="hold">
                                          <p:stCondLst>
                                            <p:cond delay="0"/>
                                          </p:stCondLst>
                                        </p:cTn>
                                        <p:tgtEl>
                                          <p:spTgt spid="801"/>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10" grpId="0" animBg="1"/>
      <p:bldP spid="10" grpId="1" animBg="1"/>
      <p:bldP spid="793" grpId="0" animBg="1"/>
      <p:bldP spid="793" grpId="1" animBg="1"/>
      <p:bldP spid="11" grpId="0"/>
      <p:bldP spid="794" grpId="0"/>
      <p:bldP spid="794" grpId="1"/>
      <p:bldP spid="795" grpId="0" animBg="1"/>
      <p:bldP spid="800" grpId="0" animBg="1"/>
      <p:bldP spid="800" grpId="1" animBg="1"/>
      <p:bldP spid="801" grpId="0" animBg="1"/>
      <p:bldP spid="801" grpId="1" animBg="1"/>
      <p:bldP spid="801" grpId="2" animBg="1"/>
      <p:bldP spid="801" grpId="3" animBg="1"/>
      <p:bldP spid="15" grpId="0"/>
      <p:bldP spid="15" grpId="1"/>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A7DB-870A-44D6-AFF5-523FBC2F6F8A}"/>
              </a:ext>
            </a:extLst>
          </p:cNvPr>
          <p:cNvSpPr>
            <a:spLocks noGrp="1"/>
          </p:cNvSpPr>
          <p:nvPr>
            <p:ph type="title"/>
          </p:nvPr>
        </p:nvSpPr>
        <p:spPr/>
        <p:txBody>
          <a:bodyPr/>
          <a:lstStyle/>
          <a:p>
            <a:r>
              <a:rPr lang="en-US"/>
              <a:t>Sizing the Gen2 Cache</a:t>
            </a:r>
          </a:p>
        </p:txBody>
      </p:sp>
      <p:sp>
        <p:nvSpPr>
          <p:cNvPr id="3" name="Text Placeholder 2">
            <a:extLst>
              <a:ext uri="{FF2B5EF4-FFF2-40B4-BE49-F238E27FC236}">
                <a16:creationId xmlns:a16="http://schemas.microsoft.com/office/drawing/2014/main" id="{79DF11AE-C617-49A2-AD7C-95D5F7384D78}"/>
              </a:ext>
            </a:extLst>
          </p:cNvPr>
          <p:cNvSpPr>
            <a:spLocks noGrp="1"/>
          </p:cNvSpPr>
          <p:nvPr>
            <p:ph type="body" sz="quarter" idx="10"/>
          </p:nvPr>
        </p:nvSpPr>
        <p:spPr>
          <a:xfrm>
            <a:off x="598945" y="1462925"/>
            <a:ext cx="4930942" cy="2422843"/>
          </a:xfrm>
        </p:spPr>
        <p:txBody>
          <a:bodyPr/>
          <a:lstStyle/>
          <a:p>
            <a:pPr marL="466298" indent="-466298">
              <a:buFont typeface="Arial" panose="020B0604020202020204" pitchFamily="34" charset="0"/>
              <a:buChar char="•"/>
            </a:pPr>
            <a:r>
              <a:rPr lang="en-US" sz="2346" dirty="0"/>
              <a:t>Working set ~20%</a:t>
            </a:r>
          </a:p>
          <a:p>
            <a:pPr marL="466298" indent="-466298">
              <a:buFont typeface="Arial" panose="020B0604020202020204" pitchFamily="34" charset="0"/>
              <a:buChar char="•"/>
            </a:pPr>
            <a:r>
              <a:rPr lang="en-US" sz="2346" dirty="0"/>
              <a:t>1.5TB Gen2 cache per DWU 500</a:t>
            </a:r>
          </a:p>
          <a:p>
            <a:pPr marL="466298" indent="-466298">
              <a:buFont typeface="Arial" panose="020B0604020202020204" pitchFamily="34" charset="0"/>
              <a:buChar char="•"/>
            </a:pPr>
            <a:r>
              <a:rPr lang="en-US" sz="2346" dirty="0"/>
              <a:t>EXEC </a:t>
            </a:r>
            <a:r>
              <a:rPr lang="en-US" sz="2346" b="1" dirty="0" err="1"/>
              <a:t>sp_spaceused</a:t>
            </a:r>
            <a:r>
              <a:rPr lang="en-US" sz="2346" dirty="0"/>
              <a:t> </a:t>
            </a:r>
          </a:p>
          <a:p>
            <a:pPr marL="466298" indent="-466298">
              <a:buFont typeface="Arial" panose="020B0604020202020204" pitchFamily="34" charset="0"/>
              <a:buChar char="•"/>
            </a:pPr>
            <a:r>
              <a:rPr lang="en-US" sz="2346" dirty="0"/>
              <a:t>Same TempDB on both Gen1 and Gen2</a:t>
            </a:r>
          </a:p>
          <a:p>
            <a:pPr marL="466298" indent="-466298">
              <a:buFont typeface="Arial" panose="020B0604020202020204" pitchFamily="34" charset="0"/>
              <a:buChar char="•"/>
            </a:pPr>
            <a:r>
              <a:rPr lang="en-US" sz="2346" dirty="0"/>
              <a:t>This cache is </a:t>
            </a:r>
            <a:r>
              <a:rPr lang="en-US" sz="2346" i="1" dirty="0"/>
              <a:t>per node</a:t>
            </a:r>
          </a:p>
        </p:txBody>
      </p:sp>
      <p:graphicFrame>
        <p:nvGraphicFramePr>
          <p:cNvPr id="7" name="Table 6">
            <a:extLst>
              <a:ext uri="{FF2B5EF4-FFF2-40B4-BE49-F238E27FC236}">
                <a16:creationId xmlns:a16="http://schemas.microsoft.com/office/drawing/2014/main" id="{ACA99497-2A5F-4A81-87E6-52F489134335}"/>
              </a:ext>
            </a:extLst>
          </p:cNvPr>
          <p:cNvGraphicFramePr>
            <a:graphicFrameLocks noGrp="1"/>
          </p:cNvGraphicFramePr>
          <p:nvPr/>
        </p:nvGraphicFramePr>
        <p:xfrm>
          <a:off x="5407760" y="1522174"/>
          <a:ext cx="6861296" cy="5359922"/>
        </p:xfrm>
        <a:graphic>
          <a:graphicData uri="http://schemas.openxmlformats.org/drawingml/2006/table">
            <a:tbl>
              <a:tblPr>
                <a:tableStyleId>{5C22544A-7EE6-4342-B048-85BDC9FD1C3A}</a:tableStyleId>
              </a:tblPr>
              <a:tblGrid>
                <a:gridCol w="1811723">
                  <a:extLst>
                    <a:ext uri="{9D8B030D-6E8A-4147-A177-3AD203B41FA5}">
                      <a16:colId xmlns:a16="http://schemas.microsoft.com/office/drawing/2014/main" val="2286826540"/>
                    </a:ext>
                  </a:extLst>
                </a:gridCol>
                <a:gridCol w="1864159">
                  <a:extLst>
                    <a:ext uri="{9D8B030D-6E8A-4147-A177-3AD203B41FA5}">
                      <a16:colId xmlns:a16="http://schemas.microsoft.com/office/drawing/2014/main" val="470242949"/>
                    </a:ext>
                  </a:extLst>
                </a:gridCol>
                <a:gridCol w="1592707">
                  <a:extLst>
                    <a:ext uri="{9D8B030D-6E8A-4147-A177-3AD203B41FA5}">
                      <a16:colId xmlns:a16="http://schemas.microsoft.com/office/drawing/2014/main" val="1345424083"/>
                    </a:ext>
                  </a:extLst>
                </a:gridCol>
                <a:gridCol w="1592707">
                  <a:extLst>
                    <a:ext uri="{9D8B030D-6E8A-4147-A177-3AD203B41FA5}">
                      <a16:colId xmlns:a16="http://schemas.microsoft.com/office/drawing/2014/main" val="1049291834"/>
                    </a:ext>
                  </a:extLst>
                </a:gridCol>
              </a:tblGrid>
              <a:tr h="641637">
                <a:tc>
                  <a:txBody>
                    <a:bodyPr/>
                    <a:lstStyle/>
                    <a:p>
                      <a:pPr algn="ctr" fontAlgn="ctr"/>
                      <a:r>
                        <a:rPr lang="en-US" sz="2000" b="0" i="0" u="none" strike="noStrike">
                          <a:solidFill>
                            <a:srgbClr val="000000"/>
                          </a:solidFill>
                          <a:effectLst/>
                          <a:latin typeface="Segoe UI (Body)"/>
                        </a:rPr>
                        <a:t>DWU</a:t>
                      </a: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2000" u="none" strike="noStrike">
                          <a:effectLst/>
                          <a:latin typeface="Segoe UI (Body)"/>
                        </a:rPr>
                        <a:t>Memory </a:t>
                      </a:r>
                    </a:p>
                    <a:p>
                      <a:pPr algn="ctr" fontAlgn="ctr"/>
                      <a:r>
                        <a:rPr lang="en-US" sz="2000" u="none" strike="noStrike">
                          <a:effectLst/>
                          <a:latin typeface="Segoe UI (Body)"/>
                        </a:rPr>
                        <a:t>(GB)</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ctr"/>
                      <a:r>
                        <a:rPr lang="en-US" sz="2000" u="none" strike="noStrike">
                          <a:effectLst/>
                          <a:latin typeface="Segoe UI (Body)"/>
                        </a:rPr>
                        <a:t>Tempdb </a:t>
                      </a:r>
                    </a:p>
                    <a:p>
                      <a:pPr algn="ctr" fontAlgn="ctr"/>
                      <a:r>
                        <a:rPr lang="en-US" sz="2000" u="none" strike="noStrike">
                          <a:effectLst/>
                          <a:latin typeface="Segoe UI (Body)"/>
                        </a:rPr>
                        <a:t>(TB)</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2000" b="0" i="0" u="none" strike="noStrike">
                          <a:solidFill>
                            <a:srgbClr val="000000"/>
                          </a:solidFill>
                          <a:effectLst/>
                          <a:latin typeface="Segoe UI (Body)"/>
                        </a:rPr>
                        <a:t>Gen2 Cache</a:t>
                      </a:r>
                    </a:p>
                    <a:p>
                      <a:pPr algn="ctr" fontAlgn="ctr"/>
                      <a:r>
                        <a:rPr lang="en-US" sz="2000" b="0" i="0" u="none" strike="noStrike">
                          <a:solidFill>
                            <a:srgbClr val="000000"/>
                          </a:solidFill>
                          <a:effectLst/>
                          <a:latin typeface="Segoe UI (Body)"/>
                        </a:rPr>
                        <a:t>(TB)</a:t>
                      </a:r>
                    </a:p>
                  </a:txBody>
                  <a:tcPr marL="6476" marR="6476" marT="647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23826314"/>
                  </a:ext>
                </a:extLst>
              </a:tr>
              <a:tr h="428935">
                <a:tc>
                  <a:txBody>
                    <a:bodyPr/>
                    <a:lstStyle/>
                    <a:p>
                      <a:pPr algn="ctr" fontAlgn="ctr"/>
                      <a:r>
                        <a:rPr lang="en-US" sz="2000" u="none" strike="noStrike">
                          <a:effectLst/>
                          <a:latin typeface="Segoe UI (Body)"/>
                        </a:rPr>
                        <a:t>1000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720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4</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3</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20882961"/>
                  </a:ext>
                </a:extLst>
              </a:tr>
              <a:tr h="428935">
                <a:tc>
                  <a:txBody>
                    <a:bodyPr/>
                    <a:lstStyle/>
                    <a:p>
                      <a:pPr algn="ctr" fontAlgn="ctr"/>
                      <a:r>
                        <a:rPr lang="en-US" sz="2000" u="none" strike="noStrike">
                          <a:effectLst/>
                          <a:latin typeface="Segoe UI (Body)"/>
                        </a:rPr>
                        <a:t>1500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1080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5</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4.5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553667344"/>
                  </a:ext>
                </a:extLst>
              </a:tr>
              <a:tr h="428935">
                <a:tc>
                  <a:txBody>
                    <a:bodyPr/>
                    <a:lstStyle/>
                    <a:p>
                      <a:pPr algn="ctr" fontAlgn="ctr"/>
                      <a:r>
                        <a:rPr lang="en-US" sz="2000" u="none" strike="noStrike">
                          <a:effectLst/>
                          <a:latin typeface="Segoe UI (Body)"/>
                        </a:rPr>
                        <a:t>2000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1440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7</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6</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26799518"/>
                  </a:ext>
                </a:extLst>
              </a:tr>
              <a:tr h="428935">
                <a:tc>
                  <a:txBody>
                    <a:bodyPr/>
                    <a:lstStyle/>
                    <a:p>
                      <a:pPr algn="ctr" fontAlgn="ctr"/>
                      <a:r>
                        <a:rPr lang="en-US" sz="2000" u="none" strike="noStrike">
                          <a:effectLst/>
                          <a:latin typeface="Segoe UI (Body)"/>
                        </a:rPr>
                        <a:t>2500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1800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9</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7.5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86821773"/>
                  </a:ext>
                </a:extLst>
              </a:tr>
              <a:tr h="428935">
                <a:tc>
                  <a:txBody>
                    <a:bodyPr/>
                    <a:lstStyle/>
                    <a:p>
                      <a:pPr algn="ctr" fontAlgn="ctr"/>
                      <a:r>
                        <a:rPr lang="en-US" sz="2000" u="none" strike="noStrike">
                          <a:effectLst/>
                          <a:latin typeface="Segoe UI (Body)"/>
                        </a:rPr>
                        <a:t>3000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2160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11</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9</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92496133"/>
                  </a:ext>
                </a:extLst>
              </a:tr>
              <a:tr h="428935">
                <a:tc>
                  <a:txBody>
                    <a:bodyPr/>
                    <a:lstStyle/>
                    <a:p>
                      <a:pPr algn="ctr" fontAlgn="ctr"/>
                      <a:r>
                        <a:rPr lang="en-US" sz="2000" u="none" strike="noStrike">
                          <a:effectLst/>
                          <a:latin typeface="Segoe UI (Body)"/>
                        </a:rPr>
                        <a:t>5000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3600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18</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15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7019021"/>
                  </a:ext>
                </a:extLst>
              </a:tr>
              <a:tr h="428935">
                <a:tc>
                  <a:txBody>
                    <a:bodyPr/>
                    <a:lstStyle/>
                    <a:p>
                      <a:pPr algn="ctr" fontAlgn="ctr"/>
                      <a:r>
                        <a:rPr lang="en-US" sz="2000" u="none" strike="noStrike">
                          <a:effectLst/>
                          <a:latin typeface="Segoe UI (Body)"/>
                        </a:rPr>
                        <a:t>6000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4320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22</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18</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59882243"/>
                  </a:ext>
                </a:extLst>
              </a:tr>
              <a:tr h="428935">
                <a:tc>
                  <a:txBody>
                    <a:bodyPr/>
                    <a:lstStyle/>
                    <a:p>
                      <a:pPr algn="ctr" fontAlgn="ctr"/>
                      <a:r>
                        <a:rPr lang="en-US" sz="2000" u="none" strike="noStrike">
                          <a:effectLst/>
                          <a:latin typeface="Segoe UI (Body)"/>
                        </a:rPr>
                        <a:t>7500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5400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27</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22.5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46312114"/>
                  </a:ext>
                </a:extLst>
              </a:tr>
              <a:tr h="428935">
                <a:tc>
                  <a:txBody>
                    <a:bodyPr/>
                    <a:lstStyle/>
                    <a:p>
                      <a:pPr algn="ctr" fontAlgn="ctr"/>
                      <a:r>
                        <a:rPr lang="en-US" sz="2000" u="none" strike="noStrike">
                          <a:effectLst/>
                          <a:latin typeface="Segoe UI (Body)"/>
                        </a:rPr>
                        <a:t>10000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7200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36</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30</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32942033"/>
                  </a:ext>
                </a:extLst>
              </a:tr>
              <a:tr h="428935">
                <a:tc>
                  <a:txBody>
                    <a:bodyPr/>
                    <a:lstStyle/>
                    <a:p>
                      <a:pPr algn="ctr" fontAlgn="ctr"/>
                      <a:r>
                        <a:rPr lang="en-US" sz="2000" u="none" strike="noStrike">
                          <a:effectLst/>
                          <a:latin typeface="Segoe UI (Body)"/>
                        </a:rPr>
                        <a:t>15000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10800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54</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45</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89997082"/>
                  </a:ext>
                </a:extLst>
              </a:tr>
              <a:tr h="428935">
                <a:tc>
                  <a:txBody>
                    <a:bodyPr/>
                    <a:lstStyle/>
                    <a:p>
                      <a:pPr algn="ctr" fontAlgn="ctr"/>
                      <a:r>
                        <a:rPr lang="en-US" sz="2000" u="none" strike="noStrike">
                          <a:effectLst/>
                          <a:latin typeface="Segoe UI (Body)"/>
                        </a:rPr>
                        <a:t>30000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sz="2000" u="none" strike="noStrike">
                          <a:effectLst/>
                          <a:latin typeface="Segoe UI (Body)"/>
                        </a:rPr>
                        <a:t>21600</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2000" u="none" strike="noStrike">
                          <a:effectLst/>
                          <a:latin typeface="Segoe UI (Body)"/>
                        </a:rPr>
                        <a:t>108</a:t>
                      </a:r>
                      <a:endParaRPr lang="en-US" sz="2000" b="0" i="0" u="none" strike="noStrike">
                        <a:solidFill>
                          <a:srgbClr val="000000"/>
                        </a:solidFill>
                        <a:effectLst/>
                        <a:latin typeface="Segoe UI (Body)"/>
                      </a:endParaRPr>
                    </a:p>
                  </a:txBody>
                  <a:tcPr marL="4727" marR="4727" marT="47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a:solidFill>
                            <a:srgbClr val="000000"/>
                          </a:solidFill>
                          <a:effectLst/>
                          <a:latin typeface="Segoe UI (Body)"/>
                        </a:rPr>
                        <a:t>90</a:t>
                      </a:r>
                    </a:p>
                  </a:txBody>
                  <a:tcPr marL="6476" marR="6476" marT="64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30881645"/>
                  </a:ext>
                </a:extLst>
              </a:tr>
            </a:tbl>
          </a:graphicData>
        </a:graphic>
      </p:graphicFrame>
    </p:spTree>
    <p:extLst>
      <p:ext uri="{BB962C8B-B14F-4D97-AF65-F5344CB8AC3E}">
        <p14:creationId xmlns:p14="http://schemas.microsoft.com/office/powerpoint/2010/main" val="5130409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1" name="Flowchart: Process 430">
            <a:extLst>
              <a:ext uri="{FF2B5EF4-FFF2-40B4-BE49-F238E27FC236}">
                <a16:creationId xmlns:a16="http://schemas.microsoft.com/office/drawing/2014/main" id="{8376C59B-310E-4C56-9313-EE1004025C4D}"/>
              </a:ext>
            </a:extLst>
          </p:cNvPr>
          <p:cNvSpPr/>
          <p:nvPr/>
        </p:nvSpPr>
        <p:spPr bwMode="auto">
          <a:xfrm>
            <a:off x="583795" y="1184580"/>
            <a:ext cx="6813036"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3" name="Oval 282">
            <a:extLst>
              <a:ext uri="{FF2B5EF4-FFF2-40B4-BE49-F238E27FC236}">
                <a16:creationId xmlns:a16="http://schemas.microsoft.com/office/drawing/2014/main" id="{CBA693EA-5D4E-42D7-A19F-6EE55DF2999C}"/>
              </a:ext>
            </a:extLst>
          </p:cNvPr>
          <p:cNvSpPr/>
          <p:nvPr/>
        </p:nvSpPr>
        <p:spPr bwMode="auto">
          <a:xfrm>
            <a:off x="5262279" y="1247324"/>
            <a:ext cx="1923140" cy="1379395"/>
          </a:xfrm>
          <a:prstGeom prst="ellipse">
            <a:avLst/>
          </a:prstGeom>
          <a:solidFill>
            <a:srgbClr val="EDF5FC"/>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dirty="0">
                <a:solidFill>
                  <a:srgbClr val="1D1B0E"/>
                </a:solidFill>
                <a:latin typeface="Segoe UI Semilight"/>
              </a:rPr>
              <a:t>Buffer </a:t>
            </a:r>
          </a:p>
          <a:p>
            <a:pPr algn="ctr" defTabSz="932186" fontAlgn="base">
              <a:spcBef>
                <a:spcPct val="0"/>
              </a:spcBef>
              <a:spcAft>
                <a:spcPct val="0"/>
              </a:spcAft>
            </a:pPr>
            <a:r>
              <a:rPr lang="en-US" sz="1767" dirty="0">
                <a:solidFill>
                  <a:srgbClr val="1D1B0E"/>
                </a:solidFill>
                <a:latin typeface="Segoe UI Semilight"/>
              </a:rPr>
              <a:t>Pool</a:t>
            </a:r>
          </a:p>
          <a:p>
            <a:pPr algn="ctr" defTabSz="932186" fontAlgn="base">
              <a:spcBef>
                <a:spcPct val="0"/>
              </a:spcBef>
              <a:spcAft>
                <a:spcPct val="0"/>
              </a:spcAft>
            </a:pPr>
            <a:endParaRPr lang="en-US" sz="1767" dirty="0">
              <a:solidFill>
                <a:srgbClr val="1D1B0E"/>
              </a:solidFill>
              <a:latin typeface="Segoe UI Semilight"/>
            </a:endParaRPr>
          </a:p>
        </p:txBody>
      </p:sp>
      <p:sp>
        <p:nvSpPr>
          <p:cNvPr id="239" name="Flowchart: Process 238">
            <a:extLst>
              <a:ext uri="{FF2B5EF4-FFF2-40B4-BE49-F238E27FC236}">
                <a16:creationId xmlns:a16="http://schemas.microsoft.com/office/drawing/2014/main" id="{D23F7EBA-F5F7-432C-A69C-60C97F368FB6}"/>
              </a:ext>
            </a:extLst>
          </p:cNvPr>
          <p:cNvSpPr/>
          <p:nvPr/>
        </p:nvSpPr>
        <p:spPr bwMode="auto">
          <a:xfrm>
            <a:off x="588012" y="3056988"/>
            <a:ext cx="6808818"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716760" y="1262880"/>
            <a:ext cx="2480556" cy="1379395"/>
          </a:xfrm>
          <a:prstGeom prst="ellipse">
            <a:avLst/>
          </a:prstGeom>
          <a:solidFill>
            <a:srgbClr val="EDF5FC"/>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5145900" y="3179927"/>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dirty="0">
              <a:solidFill>
                <a:srgbClr val="353535"/>
              </a:solidFill>
              <a:latin typeface="Segoe UI Semilight"/>
            </a:endParaRPr>
          </a:p>
          <a:p>
            <a:pPr defTabSz="932634"/>
            <a:endParaRPr lang="en-US" sz="1836" dirty="0">
              <a:solidFill>
                <a:srgbClr val="353535"/>
              </a:solidFill>
              <a:latin typeface="Segoe UI Semilight"/>
            </a:endParaRPr>
          </a:p>
          <a:p>
            <a:pPr algn="ctr" defTabSz="932634"/>
            <a:r>
              <a:rPr lang="en-US" sz="1836" dirty="0" err="1">
                <a:solidFill>
                  <a:srgbClr val="353535"/>
                </a:solidFill>
                <a:latin typeface="Segoe UI Semilight"/>
              </a:rPr>
              <a:t>Tempdb</a:t>
            </a:r>
            <a:endParaRPr lang="en-US" sz="1836" dirty="0">
              <a:solidFill>
                <a:srgbClr val="353535"/>
              </a:soli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9434884" cy="118812"/>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8755670" y="5644753"/>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7264667" y="5644753"/>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7999946" y="5644753"/>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7189043" y="5368783"/>
            <a:ext cx="2401355"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7382092" y="245869"/>
            <a:ext cx="4723204" cy="2418758"/>
          </a:xfrm>
          <a:prstGeom prst="rect">
            <a:avLst/>
          </a:prstGeom>
          <a:noFill/>
        </p:spPr>
        <p:txBody>
          <a:bodyPr wrap="square" lIns="248694" tIns="198955" rIns="248694" bIns="198955" rtlCol="0">
            <a:spAutoFit/>
          </a:bodyPr>
          <a:lstStyle/>
          <a:p>
            <a:r>
              <a:rPr lang="en-US" sz="1836" dirty="0">
                <a:gradFill>
                  <a:gsLst>
                    <a:gs pos="2917">
                      <a:schemeClr val="tx1"/>
                    </a:gs>
                    <a:gs pos="30000">
                      <a:schemeClr val="tx1"/>
                    </a:gs>
                  </a:gsLst>
                  <a:lin ang="5400000" scaled="0"/>
                </a:gradFill>
              </a:rPr>
              <a:t>CREATE TABLE gen2TableCCI</a:t>
            </a:r>
          </a:p>
          <a:p>
            <a:r>
              <a:rPr lang="en-US" sz="1836" dirty="0">
                <a:gradFill>
                  <a:gsLst>
                    <a:gs pos="2917">
                      <a:schemeClr val="tx1"/>
                    </a:gs>
                    <a:gs pos="30000">
                      <a:schemeClr val="tx1"/>
                    </a:gs>
                  </a:gsLst>
                  <a:lin ang="5400000" scaled="0"/>
                </a:gradFill>
              </a:rPr>
              <a:t>WITH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    CLUSTERED COLUMNSTORE INDEX,  </a:t>
            </a:r>
          </a:p>
          <a:p>
            <a:r>
              <a:rPr lang="en-US" sz="1836" dirty="0">
                <a:gradFill>
                  <a:gsLst>
                    <a:gs pos="2917">
                      <a:schemeClr val="tx1"/>
                    </a:gs>
                    <a:gs pos="30000">
                      <a:schemeClr val="tx1"/>
                    </a:gs>
                  </a:gsLst>
                  <a:lin ang="5400000" scaled="0"/>
                </a:gradFill>
              </a:rPr>
              <a:t>    DISTRIBUTION = ROUND_ROBIN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AS SELECT * FROM externalGen2Table; </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Title 1">
            <a:extLst>
              <a:ext uri="{FF2B5EF4-FFF2-40B4-BE49-F238E27FC236}">
                <a16:creationId xmlns:a16="http://schemas.microsoft.com/office/drawing/2014/main" id="{AED8A868-86A1-40FD-B350-C02970CCFFA9}"/>
              </a:ext>
            </a:extLst>
          </p:cNvPr>
          <p:cNvSpPr txBox="1">
            <a:spLocks/>
          </p:cNvSpPr>
          <p:nvPr/>
        </p:nvSpPr>
        <p:spPr>
          <a:xfrm>
            <a:off x="275482" y="278379"/>
            <a:ext cx="7121349" cy="917575"/>
          </a:xfrm>
          <a:prstGeom prst="rect">
            <a:avLst/>
          </a:prstGeom>
        </p:spPr>
        <p:txBody>
          <a:bodyPr vert="horz" wrap="square" lIns="198955" tIns="124347" rIns="198955" bIns="12434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72"/>
              <a:t>Loading into Gen2</a:t>
            </a:r>
          </a:p>
        </p:txBody>
      </p:sp>
      <p:sp>
        <p:nvSpPr>
          <p:cNvPr id="243" name="Flowchart: Process 242">
            <a:extLst>
              <a:ext uri="{FF2B5EF4-FFF2-40B4-BE49-F238E27FC236}">
                <a16:creationId xmlns:a16="http://schemas.microsoft.com/office/drawing/2014/main" id="{4985BF27-C419-4022-940C-216BA561512F}"/>
              </a:ext>
            </a:extLst>
          </p:cNvPr>
          <p:cNvSpPr/>
          <p:nvPr/>
        </p:nvSpPr>
        <p:spPr bwMode="auto">
          <a:xfrm>
            <a:off x="576287" y="5382610"/>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4" name="TextBox 243">
            <a:extLst>
              <a:ext uri="{FF2B5EF4-FFF2-40B4-BE49-F238E27FC236}">
                <a16:creationId xmlns:a16="http://schemas.microsoft.com/office/drawing/2014/main" id="{B73A806D-A2C9-4706-96B6-8A0B5B12F039}"/>
              </a:ext>
            </a:extLst>
          </p:cNvPr>
          <p:cNvSpPr txBox="1"/>
          <p:nvPr/>
        </p:nvSpPr>
        <p:spPr>
          <a:xfrm rot="16200000">
            <a:off x="9643602" y="5495773"/>
            <a:ext cx="1523626"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External storage</a:t>
            </a:r>
            <a:endParaRPr lang="en-GB" sz="1199">
              <a:solidFill>
                <a:srgbClr val="002050"/>
              </a:solidFill>
              <a:latin typeface="Segoe UI" panose="020B0502040204020203" pitchFamily="34" charset="0"/>
              <a:cs typeface="Segoe UI" panose="020B0502040204020203" pitchFamily="34" charset="0"/>
            </a:endParaRPr>
          </a:p>
        </p:txBody>
      </p:sp>
      <p:sp>
        <p:nvSpPr>
          <p:cNvPr id="246" name="Flowchart: Process 245">
            <a:extLst>
              <a:ext uri="{FF2B5EF4-FFF2-40B4-BE49-F238E27FC236}">
                <a16:creationId xmlns:a16="http://schemas.microsoft.com/office/drawing/2014/main" id="{875879DF-2B7C-4032-944D-036B46B6720C}"/>
              </a:ext>
            </a:extLst>
          </p:cNvPr>
          <p:cNvSpPr/>
          <p:nvPr/>
        </p:nvSpPr>
        <p:spPr bwMode="auto">
          <a:xfrm>
            <a:off x="10219562" y="5142238"/>
            <a:ext cx="2115215" cy="1346094"/>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9" name="TextBox 248">
            <a:extLst>
              <a:ext uri="{FF2B5EF4-FFF2-40B4-BE49-F238E27FC236}">
                <a16:creationId xmlns:a16="http://schemas.microsoft.com/office/drawing/2014/main" id="{3978F3B7-5685-4B63-86F3-3674DDCEE2C7}"/>
              </a:ext>
            </a:extLst>
          </p:cNvPr>
          <p:cNvSpPr txBox="1"/>
          <p:nvPr/>
        </p:nvSpPr>
        <p:spPr>
          <a:xfrm>
            <a:off x="7382092" y="245869"/>
            <a:ext cx="4723204" cy="2418758"/>
          </a:xfrm>
          <a:prstGeom prst="rect">
            <a:avLst/>
          </a:prstGeom>
          <a:noFill/>
        </p:spPr>
        <p:txBody>
          <a:bodyPr wrap="square" lIns="248694" tIns="198955" rIns="248694" bIns="198955" rtlCol="0">
            <a:spAutoFit/>
          </a:bodyPr>
          <a:lstStyle/>
          <a:p>
            <a:r>
              <a:rPr lang="en-US" sz="1836" dirty="0">
                <a:gradFill>
                  <a:gsLst>
                    <a:gs pos="2917">
                      <a:schemeClr val="tx1"/>
                    </a:gs>
                    <a:gs pos="30000">
                      <a:schemeClr val="tx1"/>
                    </a:gs>
                  </a:gsLst>
                  <a:lin ang="5400000" scaled="0"/>
                </a:gradFill>
              </a:rPr>
              <a:t>CREATE TABLE gen2TableHeap</a:t>
            </a:r>
          </a:p>
          <a:p>
            <a:r>
              <a:rPr lang="en-US" sz="1836" dirty="0">
                <a:gradFill>
                  <a:gsLst>
                    <a:gs pos="2917">
                      <a:schemeClr val="tx1"/>
                    </a:gs>
                    <a:gs pos="30000">
                      <a:schemeClr val="tx1"/>
                    </a:gs>
                  </a:gsLst>
                  <a:lin ang="5400000" scaled="0"/>
                </a:gradFill>
              </a:rPr>
              <a:t>WITH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    HEAP,  </a:t>
            </a:r>
          </a:p>
          <a:p>
            <a:r>
              <a:rPr lang="en-US" sz="1836" dirty="0">
                <a:gradFill>
                  <a:gsLst>
                    <a:gs pos="2917">
                      <a:schemeClr val="tx1"/>
                    </a:gs>
                    <a:gs pos="30000">
                      <a:schemeClr val="tx1"/>
                    </a:gs>
                  </a:gsLst>
                  <a:lin ang="5400000" scaled="0"/>
                </a:gradFill>
              </a:rPr>
              <a:t>    DISTRIBUTION = ROUND_ROBIN  </a:t>
            </a:r>
          </a:p>
          <a:p>
            <a:r>
              <a:rPr lang="en-US" sz="1836" dirty="0">
                <a:gradFill>
                  <a:gsLst>
                    <a:gs pos="2917">
                      <a:schemeClr val="tx1"/>
                    </a:gs>
                    <a:gs pos="30000">
                      <a:schemeClr val="tx1"/>
                    </a:gs>
                  </a:gsLst>
                  <a:lin ang="5400000" scaled="0"/>
                </a:gradFill>
              </a:rPr>
              <a:t>  )  </a:t>
            </a:r>
          </a:p>
          <a:p>
            <a:r>
              <a:rPr lang="en-US" sz="1836" dirty="0">
                <a:gradFill>
                  <a:gsLst>
                    <a:gs pos="2917">
                      <a:schemeClr val="tx1"/>
                    </a:gs>
                    <a:gs pos="30000">
                      <a:schemeClr val="tx1"/>
                    </a:gs>
                  </a:gsLst>
                  <a:lin ang="5400000" scaled="0"/>
                </a:gradFill>
              </a:rPr>
              <a:t>AS SELECT * FROM externalGen2Table; </a:t>
            </a:r>
          </a:p>
        </p:txBody>
      </p:sp>
      <p:sp>
        <p:nvSpPr>
          <p:cNvPr id="8" name="Rectangle 7">
            <a:extLst>
              <a:ext uri="{FF2B5EF4-FFF2-40B4-BE49-F238E27FC236}">
                <a16:creationId xmlns:a16="http://schemas.microsoft.com/office/drawing/2014/main" id="{6BE60800-84E9-4112-B642-07619DC6DA65}"/>
              </a:ext>
            </a:extLst>
          </p:cNvPr>
          <p:cNvSpPr/>
          <p:nvPr/>
        </p:nvSpPr>
        <p:spPr>
          <a:xfrm>
            <a:off x="7382091" y="245869"/>
            <a:ext cx="5509122" cy="670445"/>
          </a:xfrm>
          <a:prstGeom prst="rect">
            <a:avLst/>
          </a:prstGeom>
        </p:spPr>
        <p:txBody>
          <a:bodyPr wrap="square">
            <a:spAutoFit/>
          </a:bodyPr>
          <a:lstStyle/>
          <a:p>
            <a:r>
              <a:rPr lang="en-US" sz="1836" dirty="0">
                <a:gradFill>
                  <a:gsLst>
                    <a:gs pos="2917">
                      <a:schemeClr val="tx1"/>
                    </a:gs>
                    <a:gs pos="30000">
                      <a:schemeClr val="tx1"/>
                    </a:gs>
                  </a:gsLst>
                  <a:lin ang="5400000" scaled="0"/>
                </a:gradFill>
              </a:rPr>
              <a:t>SELECT  SUM(</a:t>
            </a:r>
            <a:r>
              <a:rPr lang="en-US" sz="1836" dirty="0" err="1">
                <a:gradFill>
                  <a:gsLst>
                    <a:gs pos="2917">
                      <a:schemeClr val="tx1"/>
                    </a:gs>
                    <a:gs pos="30000">
                      <a:schemeClr val="tx1"/>
                    </a:gs>
                  </a:gsLst>
                  <a:lin ang="5400000" scaled="0"/>
                </a:gradFill>
              </a:rPr>
              <a:t>TotalCost</a:t>
            </a:r>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FROM    gen2TableCCI</a:t>
            </a:r>
          </a:p>
        </p:txBody>
      </p:sp>
      <p:sp>
        <p:nvSpPr>
          <p:cNvPr id="252" name="Rectangle 251">
            <a:extLst>
              <a:ext uri="{FF2B5EF4-FFF2-40B4-BE49-F238E27FC236}">
                <a16:creationId xmlns:a16="http://schemas.microsoft.com/office/drawing/2014/main" id="{30C658D3-9B01-4ED2-AAB4-645D1E51FFEA}"/>
              </a:ext>
            </a:extLst>
          </p:cNvPr>
          <p:cNvSpPr/>
          <p:nvPr/>
        </p:nvSpPr>
        <p:spPr>
          <a:xfrm>
            <a:off x="7382091" y="245869"/>
            <a:ext cx="5509122" cy="670445"/>
          </a:xfrm>
          <a:prstGeom prst="rect">
            <a:avLst/>
          </a:prstGeom>
        </p:spPr>
        <p:txBody>
          <a:bodyPr wrap="square">
            <a:spAutoFit/>
          </a:bodyPr>
          <a:lstStyle/>
          <a:p>
            <a:r>
              <a:rPr lang="en-US" sz="1836" dirty="0">
                <a:gradFill>
                  <a:gsLst>
                    <a:gs pos="2917">
                      <a:schemeClr val="tx1"/>
                    </a:gs>
                    <a:gs pos="30000">
                      <a:schemeClr val="tx1"/>
                    </a:gs>
                  </a:gsLst>
                  <a:lin ang="5400000" scaled="0"/>
                </a:gradFill>
              </a:rPr>
              <a:t>SELECT  SUM(</a:t>
            </a:r>
            <a:r>
              <a:rPr lang="en-US" sz="1836" dirty="0" err="1">
                <a:gradFill>
                  <a:gsLst>
                    <a:gs pos="2917">
                      <a:schemeClr val="tx1"/>
                    </a:gs>
                    <a:gs pos="30000">
                      <a:schemeClr val="tx1"/>
                    </a:gs>
                  </a:gsLst>
                  <a:lin ang="5400000" scaled="0"/>
                </a:gradFill>
              </a:rPr>
              <a:t>TotalCost</a:t>
            </a:r>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FROM    gen2TableHeap</a:t>
            </a:r>
          </a:p>
        </p:txBody>
      </p:sp>
      <p:sp>
        <p:nvSpPr>
          <p:cNvPr id="253" name="Rectangle: Rounded Corners 252">
            <a:extLst>
              <a:ext uri="{FF2B5EF4-FFF2-40B4-BE49-F238E27FC236}">
                <a16:creationId xmlns:a16="http://schemas.microsoft.com/office/drawing/2014/main" id="{7EE9AE48-9CFB-4DFF-9728-7FB810ECBCCE}"/>
              </a:ext>
            </a:extLst>
          </p:cNvPr>
          <p:cNvSpPr/>
          <p:nvPr/>
        </p:nvSpPr>
        <p:spPr bwMode="auto">
          <a:xfrm rot="5400000">
            <a:off x="331992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4" name="Rectangle: Rounded Corners 253">
            <a:extLst>
              <a:ext uri="{FF2B5EF4-FFF2-40B4-BE49-F238E27FC236}">
                <a16:creationId xmlns:a16="http://schemas.microsoft.com/office/drawing/2014/main" id="{CD71A3D4-EE5C-4B6B-9D73-6418575685DC}"/>
              </a:ext>
            </a:extLst>
          </p:cNvPr>
          <p:cNvSpPr/>
          <p:nvPr/>
        </p:nvSpPr>
        <p:spPr bwMode="auto">
          <a:xfrm rot="5400000">
            <a:off x="341530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5" name="Rectangle: Rounded Corners 254">
            <a:extLst>
              <a:ext uri="{FF2B5EF4-FFF2-40B4-BE49-F238E27FC236}">
                <a16:creationId xmlns:a16="http://schemas.microsoft.com/office/drawing/2014/main" id="{101810AE-23F3-4AA0-85B2-9602E2832AEF}"/>
              </a:ext>
            </a:extLst>
          </p:cNvPr>
          <p:cNvSpPr/>
          <p:nvPr/>
        </p:nvSpPr>
        <p:spPr bwMode="auto">
          <a:xfrm rot="5400000">
            <a:off x="351068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6" name="Rectangle: Rounded Corners 255">
            <a:extLst>
              <a:ext uri="{FF2B5EF4-FFF2-40B4-BE49-F238E27FC236}">
                <a16:creationId xmlns:a16="http://schemas.microsoft.com/office/drawing/2014/main" id="{647CD81F-2452-4D12-9FF7-F21720D64163}"/>
              </a:ext>
            </a:extLst>
          </p:cNvPr>
          <p:cNvSpPr/>
          <p:nvPr/>
        </p:nvSpPr>
        <p:spPr bwMode="auto">
          <a:xfrm rot="5400000">
            <a:off x="360606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7" name="Rectangle: Rounded Corners 256">
            <a:extLst>
              <a:ext uri="{FF2B5EF4-FFF2-40B4-BE49-F238E27FC236}">
                <a16:creationId xmlns:a16="http://schemas.microsoft.com/office/drawing/2014/main" id="{B3E3707E-D3DD-4B3F-AFF8-EE26A4A13F5E}"/>
              </a:ext>
            </a:extLst>
          </p:cNvPr>
          <p:cNvSpPr/>
          <p:nvPr/>
        </p:nvSpPr>
        <p:spPr bwMode="auto">
          <a:xfrm rot="5400000">
            <a:off x="370144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8" name="Rectangle: Rounded Corners 257">
            <a:extLst>
              <a:ext uri="{FF2B5EF4-FFF2-40B4-BE49-F238E27FC236}">
                <a16:creationId xmlns:a16="http://schemas.microsoft.com/office/drawing/2014/main" id="{ABBB2CC8-E1E2-4EF6-ACDD-1BB1C0FBB988}"/>
              </a:ext>
            </a:extLst>
          </p:cNvPr>
          <p:cNvSpPr/>
          <p:nvPr/>
        </p:nvSpPr>
        <p:spPr bwMode="auto">
          <a:xfrm rot="5400000">
            <a:off x="379682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9" name="Rectangle: Rounded Corners 258">
            <a:extLst>
              <a:ext uri="{FF2B5EF4-FFF2-40B4-BE49-F238E27FC236}">
                <a16:creationId xmlns:a16="http://schemas.microsoft.com/office/drawing/2014/main" id="{447C97FF-AB33-429E-BCBC-EDE6BAE41937}"/>
              </a:ext>
            </a:extLst>
          </p:cNvPr>
          <p:cNvSpPr/>
          <p:nvPr/>
        </p:nvSpPr>
        <p:spPr bwMode="auto">
          <a:xfrm rot="5400000">
            <a:off x="389220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0" name="Rectangle: Rounded Corners 259">
            <a:extLst>
              <a:ext uri="{FF2B5EF4-FFF2-40B4-BE49-F238E27FC236}">
                <a16:creationId xmlns:a16="http://schemas.microsoft.com/office/drawing/2014/main" id="{38A99D66-A1D6-4021-8650-4CC15B108B36}"/>
              </a:ext>
            </a:extLst>
          </p:cNvPr>
          <p:cNvSpPr/>
          <p:nvPr/>
        </p:nvSpPr>
        <p:spPr bwMode="auto">
          <a:xfrm rot="5400000">
            <a:off x="3987584"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1" name="Rectangle: Rounded Corners 260">
            <a:extLst>
              <a:ext uri="{FF2B5EF4-FFF2-40B4-BE49-F238E27FC236}">
                <a16:creationId xmlns:a16="http://schemas.microsoft.com/office/drawing/2014/main" id="{A7FBF0F9-3FCE-4686-97D8-4E2A1385687D}"/>
              </a:ext>
            </a:extLst>
          </p:cNvPr>
          <p:cNvSpPr/>
          <p:nvPr/>
        </p:nvSpPr>
        <p:spPr bwMode="auto">
          <a:xfrm rot="5400000">
            <a:off x="408522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2" name="Rectangle: Rounded Corners 261">
            <a:extLst>
              <a:ext uri="{FF2B5EF4-FFF2-40B4-BE49-F238E27FC236}">
                <a16:creationId xmlns:a16="http://schemas.microsoft.com/office/drawing/2014/main" id="{10691129-3176-454A-B998-E895856A177E}"/>
              </a:ext>
            </a:extLst>
          </p:cNvPr>
          <p:cNvSpPr/>
          <p:nvPr/>
        </p:nvSpPr>
        <p:spPr bwMode="auto">
          <a:xfrm rot="5400000">
            <a:off x="4180607"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3" name="Rectangle: Rounded Corners 262">
            <a:extLst>
              <a:ext uri="{FF2B5EF4-FFF2-40B4-BE49-F238E27FC236}">
                <a16:creationId xmlns:a16="http://schemas.microsoft.com/office/drawing/2014/main" id="{DF6EFDA1-2747-454F-9EB7-F26CD5645F25}"/>
              </a:ext>
            </a:extLst>
          </p:cNvPr>
          <p:cNvSpPr/>
          <p:nvPr/>
        </p:nvSpPr>
        <p:spPr bwMode="auto">
          <a:xfrm rot="5400000">
            <a:off x="427598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4" name="Rectangle: Rounded Corners 263">
            <a:extLst>
              <a:ext uri="{FF2B5EF4-FFF2-40B4-BE49-F238E27FC236}">
                <a16:creationId xmlns:a16="http://schemas.microsoft.com/office/drawing/2014/main" id="{706EB601-1BE4-47DA-8B4B-E7B7ECFD2041}"/>
              </a:ext>
            </a:extLst>
          </p:cNvPr>
          <p:cNvSpPr/>
          <p:nvPr/>
        </p:nvSpPr>
        <p:spPr bwMode="auto">
          <a:xfrm rot="5400000">
            <a:off x="4278645" y="4428788"/>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 name="Scroll: Vertical 1">
            <a:extLst>
              <a:ext uri="{FF2B5EF4-FFF2-40B4-BE49-F238E27FC236}">
                <a16:creationId xmlns:a16="http://schemas.microsoft.com/office/drawing/2014/main" id="{3E7A24BE-7248-4956-ABF4-AF5700793FC2}"/>
              </a:ext>
            </a:extLst>
          </p:cNvPr>
          <p:cNvSpPr/>
          <p:nvPr/>
        </p:nvSpPr>
        <p:spPr bwMode="auto">
          <a:xfrm>
            <a:off x="10681053" y="5288386"/>
            <a:ext cx="551084" cy="818239"/>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37" name="Scroll: Vertical 236">
            <a:extLst>
              <a:ext uri="{FF2B5EF4-FFF2-40B4-BE49-F238E27FC236}">
                <a16:creationId xmlns:a16="http://schemas.microsoft.com/office/drawing/2014/main" id="{6D711CD6-275B-474C-86C6-50465001D78C}"/>
              </a:ext>
            </a:extLst>
          </p:cNvPr>
          <p:cNvSpPr/>
          <p:nvPr/>
        </p:nvSpPr>
        <p:spPr bwMode="auto">
          <a:xfrm>
            <a:off x="10874527" y="5433911"/>
            <a:ext cx="551084" cy="818239"/>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38" name="Scroll: Vertical 237">
            <a:extLst>
              <a:ext uri="{FF2B5EF4-FFF2-40B4-BE49-F238E27FC236}">
                <a16:creationId xmlns:a16="http://schemas.microsoft.com/office/drawing/2014/main" id="{51E3D233-167B-49E4-9C27-9DF2D75BD2DB}"/>
              </a:ext>
            </a:extLst>
          </p:cNvPr>
          <p:cNvSpPr/>
          <p:nvPr/>
        </p:nvSpPr>
        <p:spPr bwMode="auto">
          <a:xfrm>
            <a:off x="11194961" y="5559961"/>
            <a:ext cx="551084" cy="818239"/>
          </a:xfrm>
          <a:prstGeom prst="verticalScroll">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DCACF6B-AAA5-4B84-9E02-2985E28369E7}"/>
              </a:ext>
            </a:extLst>
          </p:cNvPr>
          <p:cNvSpPr txBox="1"/>
          <p:nvPr/>
        </p:nvSpPr>
        <p:spPr>
          <a:xfrm>
            <a:off x="10807185" y="5780250"/>
            <a:ext cx="889227" cy="128046"/>
          </a:xfrm>
          <a:prstGeom prst="rect">
            <a:avLst/>
          </a:prstGeom>
          <a:noFill/>
        </p:spPr>
        <p:txBody>
          <a:bodyPr wrap="square" lIns="0" tIns="0" rIns="0" bIns="0" rtlCol="0">
            <a:spAutoFit/>
          </a:bodyPr>
          <a:lstStyle/>
          <a:p>
            <a:pPr algn="l"/>
            <a:r>
              <a:rPr lang="en-US" sz="816" err="1">
                <a:solidFill>
                  <a:schemeClr val="bg1"/>
                </a:solidFill>
              </a:rPr>
              <a:t>ExternalFiles</a:t>
            </a:r>
            <a:endParaRPr lang="en-US" sz="816">
              <a:solidFill>
                <a:schemeClr val="bg1"/>
              </a:solidFill>
            </a:endParaRPr>
          </a:p>
        </p:txBody>
      </p:sp>
      <p:sp>
        <p:nvSpPr>
          <p:cNvPr id="346" name="Rectangle: Rounded Corners 345">
            <a:extLst>
              <a:ext uri="{FF2B5EF4-FFF2-40B4-BE49-F238E27FC236}">
                <a16:creationId xmlns:a16="http://schemas.microsoft.com/office/drawing/2014/main" id="{49484884-9C7F-4DF2-82A3-FBB90994E54D}"/>
              </a:ext>
            </a:extLst>
          </p:cNvPr>
          <p:cNvSpPr/>
          <p:nvPr/>
        </p:nvSpPr>
        <p:spPr bwMode="auto">
          <a:xfrm rot="5400000">
            <a:off x="331559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47" name="Rectangle: Rounded Corners 346">
            <a:extLst>
              <a:ext uri="{FF2B5EF4-FFF2-40B4-BE49-F238E27FC236}">
                <a16:creationId xmlns:a16="http://schemas.microsoft.com/office/drawing/2014/main" id="{9FAB259E-9540-43F2-BF75-47B104E3858B}"/>
              </a:ext>
            </a:extLst>
          </p:cNvPr>
          <p:cNvSpPr/>
          <p:nvPr/>
        </p:nvSpPr>
        <p:spPr bwMode="auto">
          <a:xfrm rot="5400000">
            <a:off x="3410974"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48" name="Rectangle: Rounded Corners 347">
            <a:extLst>
              <a:ext uri="{FF2B5EF4-FFF2-40B4-BE49-F238E27FC236}">
                <a16:creationId xmlns:a16="http://schemas.microsoft.com/office/drawing/2014/main" id="{3B249296-2DB9-417E-8CB1-68B58215FF1B}"/>
              </a:ext>
            </a:extLst>
          </p:cNvPr>
          <p:cNvSpPr/>
          <p:nvPr/>
        </p:nvSpPr>
        <p:spPr bwMode="auto">
          <a:xfrm rot="5400000">
            <a:off x="350635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49" name="Rectangle: Rounded Corners 348">
            <a:extLst>
              <a:ext uri="{FF2B5EF4-FFF2-40B4-BE49-F238E27FC236}">
                <a16:creationId xmlns:a16="http://schemas.microsoft.com/office/drawing/2014/main" id="{CAD06E95-4A61-4F0D-9EC2-5AC835AAB20C}"/>
              </a:ext>
            </a:extLst>
          </p:cNvPr>
          <p:cNvSpPr/>
          <p:nvPr/>
        </p:nvSpPr>
        <p:spPr bwMode="auto">
          <a:xfrm rot="5400000">
            <a:off x="360173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0" name="Rectangle: Rounded Corners 349">
            <a:extLst>
              <a:ext uri="{FF2B5EF4-FFF2-40B4-BE49-F238E27FC236}">
                <a16:creationId xmlns:a16="http://schemas.microsoft.com/office/drawing/2014/main" id="{5CD4FD30-3345-480D-B149-E669EC88E890}"/>
              </a:ext>
            </a:extLst>
          </p:cNvPr>
          <p:cNvSpPr/>
          <p:nvPr/>
        </p:nvSpPr>
        <p:spPr bwMode="auto">
          <a:xfrm rot="5400000">
            <a:off x="3697112"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1" name="Rectangle: Rounded Corners 350">
            <a:extLst>
              <a:ext uri="{FF2B5EF4-FFF2-40B4-BE49-F238E27FC236}">
                <a16:creationId xmlns:a16="http://schemas.microsoft.com/office/drawing/2014/main" id="{F187D8B1-C389-4E9D-AF60-B8B853F165A8}"/>
              </a:ext>
            </a:extLst>
          </p:cNvPr>
          <p:cNvSpPr/>
          <p:nvPr/>
        </p:nvSpPr>
        <p:spPr bwMode="auto">
          <a:xfrm rot="5400000">
            <a:off x="3792493"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2" name="Rectangle: Rounded Corners 351">
            <a:extLst>
              <a:ext uri="{FF2B5EF4-FFF2-40B4-BE49-F238E27FC236}">
                <a16:creationId xmlns:a16="http://schemas.microsoft.com/office/drawing/2014/main" id="{1085D1AD-FD0E-4193-9B09-9632F8F072FE}"/>
              </a:ext>
            </a:extLst>
          </p:cNvPr>
          <p:cNvSpPr/>
          <p:nvPr/>
        </p:nvSpPr>
        <p:spPr bwMode="auto">
          <a:xfrm rot="5400000">
            <a:off x="3887872"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3" name="Rectangle: Rounded Corners 352">
            <a:extLst>
              <a:ext uri="{FF2B5EF4-FFF2-40B4-BE49-F238E27FC236}">
                <a16:creationId xmlns:a16="http://schemas.microsoft.com/office/drawing/2014/main" id="{6E8CB4FA-01D1-4E1E-B5A8-DF99D10286C4}"/>
              </a:ext>
            </a:extLst>
          </p:cNvPr>
          <p:cNvSpPr/>
          <p:nvPr/>
        </p:nvSpPr>
        <p:spPr bwMode="auto">
          <a:xfrm rot="5400000">
            <a:off x="3983254" y="2335325"/>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4" name="Rectangle: Rounded Corners 353">
            <a:extLst>
              <a:ext uri="{FF2B5EF4-FFF2-40B4-BE49-F238E27FC236}">
                <a16:creationId xmlns:a16="http://schemas.microsoft.com/office/drawing/2014/main" id="{DE06541C-B19F-43A7-96A1-AB5CC2D8B7E1}"/>
              </a:ext>
            </a:extLst>
          </p:cNvPr>
          <p:cNvSpPr/>
          <p:nvPr/>
        </p:nvSpPr>
        <p:spPr bwMode="auto">
          <a:xfrm rot="5400000">
            <a:off x="4080898" y="233433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5" name="Rectangle: Rounded Corners 354">
            <a:extLst>
              <a:ext uri="{FF2B5EF4-FFF2-40B4-BE49-F238E27FC236}">
                <a16:creationId xmlns:a16="http://schemas.microsoft.com/office/drawing/2014/main" id="{29CBA7ED-FEC5-4FD0-8C67-CB2D556EFFF1}"/>
              </a:ext>
            </a:extLst>
          </p:cNvPr>
          <p:cNvSpPr/>
          <p:nvPr/>
        </p:nvSpPr>
        <p:spPr bwMode="auto">
          <a:xfrm rot="5400000">
            <a:off x="4176278" y="233433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6" name="Rectangle: Rounded Corners 355">
            <a:extLst>
              <a:ext uri="{FF2B5EF4-FFF2-40B4-BE49-F238E27FC236}">
                <a16:creationId xmlns:a16="http://schemas.microsoft.com/office/drawing/2014/main" id="{2DA7C238-A7C2-4F12-812F-284BBF39C442}"/>
              </a:ext>
            </a:extLst>
          </p:cNvPr>
          <p:cNvSpPr/>
          <p:nvPr/>
        </p:nvSpPr>
        <p:spPr bwMode="auto">
          <a:xfrm rot="5400000">
            <a:off x="4271658" y="233433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57" name="Rectangle: Rounded Corners 356">
            <a:extLst>
              <a:ext uri="{FF2B5EF4-FFF2-40B4-BE49-F238E27FC236}">
                <a16:creationId xmlns:a16="http://schemas.microsoft.com/office/drawing/2014/main" id="{257854E2-8CA4-4F9A-AD2A-170A88F37581}"/>
              </a:ext>
            </a:extLst>
          </p:cNvPr>
          <p:cNvSpPr/>
          <p:nvPr/>
        </p:nvSpPr>
        <p:spPr bwMode="auto">
          <a:xfrm rot="5400000">
            <a:off x="4274316" y="2336995"/>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0" name="Rectangle: Rounded Corners 269">
            <a:extLst>
              <a:ext uri="{FF2B5EF4-FFF2-40B4-BE49-F238E27FC236}">
                <a16:creationId xmlns:a16="http://schemas.microsoft.com/office/drawing/2014/main" id="{94A38FAF-2651-435A-839A-2C9958A20E1F}"/>
              </a:ext>
            </a:extLst>
          </p:cNvPr>
          <p:cNvSpPr/>
          <p:nvPr/>
        </p:nvSpPr>
        <p:spPr bwMode="auto">
          <a:xfrm rot="5400000">
            <a:off x="416538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1" name="Rectangle: Rounded Corners 270">
            <a:extLst>
              <a:ext uri="{FF2B5EF4-FFF2-40B4-BE49-F238E27FC236}">
                <a16:creationId xmlns:a16="http://schemas.microsoft.com/office/drawing/2014/main" id="{01640C82-2A5F-4DD7-B32D-E5D5128AFCAA}"/>
              </a:ext>
            </a:extLst>
          </p:cNvPr>
          <p:cNvSpPr/>
          <p:nvPr/>
        </p:nvSpPr>
        <p:spPr bwMode="auto">
          <a:xfrm rot="5400000">
            <a:off x="4260770"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2" name="Rectangle: Rounded Corners 271">
            <a:extLst>
              <a:ext uri="{FF2B5EF4-FFF2-40B4-BE49-F238E27FC236}">
                <a16:creationId xmlns:a16="http://schemas.microsoft.com/office/drawing/2014/main" id="{57A99718-851D-4418-8BB6-17C2CB80969A}"/>
              </a:ext>
            </a:extLst>
          </p:cNvPr>
          <p:cNvSpPr/>
          <p:nvPr/>
        </p:nvSpPr>
        <p:spPr bwMode="auto">
          <a:xfrm rot="5400000">
            <a:off x="435614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3" name="Rectangle: Rounded Corners 272">
            <a:extLst>
              <a:ext uri="{FF2B5EF4-FFF2-40B4-BE49-F238E27FC236}">
                <a16:creationId xmlns:a16="http://schemas.microsoft.com/office/drawing/2014/main" id="{3492F08B-7E2F-4667-BB82-F9DC409DCB5E}"/>
              </a:ext>
            </a:extLst>
          </p:cNvPr>
          <p:cNvSpPr/>
          <p:nvPr/>
        </p:nvSpPr>
        <p:spPr bwMode="auto">
          <a:xfrm rot="5400000">
            <a:off x="445152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4" name="Rectangle: Rounded Corners 273">
            <a:extLst>
              <a:ext uri="{FF2B5EF4-FFF2-40B4-BE49-F238E27FC236}">
                <a16:creationId xmlns:a16="http://schemas.microsoft.com/office/drawing/2014/main" id="{649DE4C2-D12F-466B-8AEC-742F817C1E3C}"/>
              </a:ext>
            </a:extLst>
          </p:cNvPr>
          <p:cNvSpPr/>
          <p:nvPr/>
        </p:nvSpPr>
        <p:spPr bwMode="auto">
          <a:xfrm rot="5400000">
            <a:off x="4546908"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5" name="Rectangle: Rounded Corners 274">
            <a:extLst>
              <a:ext uri="{FF2B5EF4-FFF2-40B4-BE49-F238E27FC236}">
                <a16:creationId xmlns:a16="http://schemas.microsoft.com/office/drawing/2014/main" id="{0C429738-E07B-4EE3-8CD9-70DE0653A7F7}"/>
              </a:ext>
            </a:extLst>
          </p:cNvPr>
          <p:cNvSpPr/>
          <p:nvPr/>
        </p:nvSpPr>
        <p:spPr bwMode="auto">
          <a:xfrm rot="5400000">
            <a:off x="4642289"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6" name="Rectangle: Rounded Corners 275">
            <a:extLst>
              <a:ext uri="{FF2B5EF4-FFF2-40B4-BE49-F238E27FC236}">
                <a16:creationId xmlns:a16="http://schemas.microsoft.com/office/drawing/2014/main" id="{B00007F0-C250-4B1A-BAEB-726470848A73}"/>
              </a:ext>
            </a:extLst>
          </p:cNvPr>
          <p:cNvSpPr/>
          <p:nvPr/>
        </p:nvSpPr>
        <p:spPr bwMode="auto">
          <a:xfrm rot="5400000">
            <a:off x="4737668"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8" name="Rectangle: Rounded Corners 277">
            <a:extLst>
              <a:ext uri="{FF2B5EF4-FFF2-40B4-BE49-F238E27FC236}">
                <a16:creationId xmlns:a16="http://schemas.microsoft.com/office/drawing/2014/main" id="{05BE6A2F-97A6-469B-BAB7-DED0BBD18A36}"/>
              </a:ext>
            </a:extLst>
          </p:cNvPr>
          <p:cNvSpPr/>
          <p:nvPr/>
        </p:nvSpPr>
        <p:spPr bwMode="auto">
          <a:xfrm rot="5400000">
            <a:off x="4833050" y="543206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9" name="Rectangle: Rounded Corners 278">
            <a:extLst>
              <a:ext uri="{FF2B5EF4-FFF2-40B4-BE49-F238E27FC236}">
                <a16:creationId xmlns:a16="http://schemas.microsoft.com/office/drawing/2014/main" id="{6FEA950B-50EB-447E-A839-8D05F090C0B9}"/>
              </a:ext>
            </a:extLst>
          </p:cNvPr>
          <p:cNvSpPr/>
          <p:nvPr/>
        </p:nvSpPr>
        <p:spPr bwMode="auto">
          <a:xfrm rot="5400000">
            <a:off x="493069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0" name="Rectangle: Rounded Corners 279">
            <a:extLst>
              <a:ext uri="{FF2B5EF4-FFF2-40B4-BE49-F238E27FC236}">
                <a16:creationId xmlns:a16="http://schemas.microsoft.com/office/drawing/2014/main" id="{D8A94339-FEA3-435E-8B04-A13C878A1979}"/>
              </a:ext>
            </a:extLst>
          </p:cNvPr>
          <p:cNvSpPr/>
          <p:nvPr/>
        </p:nvSpPr>
        <p:spPr bwMode="auto">
          <a:xfrm rot="5400000">
            <a:off x="502607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1" name="Rectangle: Rounded Corners 280">
            <a:extLst>
              <a:ext uri="{FF2B5EF4-FFF2-40B4-BE49-F238E27FC236}">
                <a16:creationId xmlns:a16="http://schemas.microsoft.com/office/drawing/2014/main" id="{5D730D54-CD40-4872-B292-3D527CD6DD4B}"/>
              </a:ext>
            </a:extLst>
          </p:cNvPr>
          <p:cNvSpPr/>
          <p:nvPr/>
        </p:nvSpPr>
        <p:spPr bwMode="auto">
          <a:xfrm rot="5400000">
            <a:off x="512145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82" name="Rectangle: Rounded Corners 281">
            <a:extLst>
              <a:ext uri="{FF2B5EF4-FFF2-40B4-BE49-F238E27FC236}">
                <a16:creationId xmlns:a16="http://schemas.microsoft.com/office/drawing/2014/main" id="{C8CAB9D1-52B3-4A10-AF37-4869ED1A0A16}"/>
              </a:ext>
            </a:extLst>
          </p:cNvPr>
          <p:cNvSpPr/>
          <p:nvPr/>
        </p:nvSpPr>
        <p:spPr bwMode="auto">
          <a:xfrm rot="5400000">
            <a:off x="5124112" y="5433739"/>
            <a:ext cx="273256" cy="5051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2444425E-F285-481C-B58A-2CA16519D37F}"/>
              </a:ext>
            </a:extLst>
          </p:cNvPr>
          <p:cNvSpPr/>
          <p:nvPr/>
        </p:nvSpPr>
        <p:spPr bwMode="auto">
          <a:xfrm rot="5400000">
            <a:off x="4735281" y="5441923"/>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BAD7D125-FD07-42B0-95A7-191A3830ED02}"/>
              </a:ext>
            </a:extLst>
          </p:cNvPr>
          <p:cNvSpPr/>
          <p:nvPr/>
        </p:nvSpPr>
        <p:spPr bwMode="auto">
          <a:xfrm rot="5400000">
            <a:off x="4830662" y="5441923"/>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D5EE0FE4-B198-49F1-9F3F-10FF5D4BC962}"/>
              </a:ext>
            </a:extLst>
          </p:cNvPr>
          <p:cNvSpPr/>
          <p:nvPr/>
        </p:nvSpPr>
        <p:spPr bwMode="auto">
          <a:xfrm rot="5400000">
            <a:off x="4926040" y="5441923"/>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5" name="Database_EFC7" title="Icon of a cylinder">
            <a:extLst>
              <a:ext uri="{FF2B5EF4-FFF2-40B4-BE49-F238E27FC236}">
                <a16:creationId xmlns:a16="http://schemas.microsoft.com/office/drawing/2014/main" id="{6C1046B6-1790-4AC8-AF24-053C7D23FF8A}"/>
              </a:ext>
            </a:extLst>
          </p:cNvPr>
          <p:cNvSpPr>
            <a:spLocks noChangeAspect="1" noEditPoints="1"/>
          </p:cNvSpPr>
          <p:nvPr/>
        </p:nvSpPr>
        <p:spPr bwMode="auto">
          <a:xfrm>
            <a:off x="3003491" y="3179927"/>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dirty="0">
              <a:solidFill>
                <a:srgbClr val="353535"/>
              </a:solidFill>
              <a:latin typeface="Segoe UI Semilight"/>
            </a:endParaRPr>
          </a:p>
          <a:p>
            <a:pPr defTabSz="932634"/>
            <a:endParaRPr lang="en-US" sz="1836" dirty="0">
              <a:solidFill>
                <a:srgbClr val="353535"/>
              </a:solidFill>
              <a:latin typeface="Segoe UI Semilight"/>
            </a:endParaRPr>
          </a:p>
          <a:p>
            <a:pPr algn="ctr" defTabSz="932634"/>
            <a:r>
              <a:rPr lang="en-US" sz="1836" dirty="0">
                <a:solidFill>
                  <a:srgbClr val="353535"/>
                </a:solidFill>
                <a:latin typeface="Segoe UI Semilight"/>
              </a:rPr>
              <a:t>Gen2 </a:t>
            </a:r>
          </a:p>
          <a:p>
            <a:pPr algn="ctr" defTabSz="932634"/>
            <a:r>
              <a:rPr lang="en-US" sz="1836" dirty="0">
                <a:solidFill>
                  <a:srgbClr val="353535"/>
                </a:solidFill>
                <a:latin typeface="Segoe UI Semilight"/>
              </a:rPr>
              <a:t>Cache</a:t>
            </a:r>
          </a:p>
        </p:txBody>
      </p:sp>
      <p:sp>
        <p:nvSpPr>
          <p:cNvPr id="5" name="Arrow: U-Turn 4">
            <a:extLst>
              <a:ext uri="{FF2B5EF4-FFF2-40B4-BE49-F238E27FC236}">
                <a16:creationId xmlns:a16="http://schemas.microsoft.com/office/drawing/2014/main" id="{2A513484-60C0-401E-8669-EF4C71145750}"/>
              </a:ext>
            </a:extLst>
          </p:cNvPr>
          <p:cNvSpPr/>
          <p:nvPr/>
        </p:nvSpPr>
        <p:spPr bwMode="auto">
          <a:xfrm flipH="1">
            <a:off x="5420619" y="2686957"/>
            <a:ext cx="6597446" cy="2582829"/>
          </a:xfrm>
          <a:prstGeom prst="uturnArrow">
            <a:avLst>
              <a:gd name="adj1" fmla="val 14959"/>
              <a:gd name="adj2" fmla="val 25000"/>
              <a:gd name="adj3" fmla="val 18549"/>
              <a:gd name="adj4" fmla="val 25000"/>
              <a:gd name="adj5" fmla="val 4670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Arrow: U-Turn 266">
            <a:extLst>
              <a:ext uri="{FF2B5EF4-FFF2-40B4-BE49-F238E27FC236}">
                <a16:creationId xmlns:a16="http://schemas.microsoft.com/office/drawing/2014/main" id="{D05D1327-19E3-4E66-8EF9-C7C33E3ABF32}"/>
              </a:ext>
            </a:extLst>
          </p:cNvPr>
          <p:cNvSpPr/>
          <p:nvPr/>
        </p:nvSpPr>
        <p:spPr bwMode="auto">
          <a:xfrm flipH="1">
            <a:off x="1986941" y="4107423"/>
            <a:ext cx="9182055" cy="1168911"/>
          </a:xfrm>
          <a:prstGeom prst="uturnArrow">
            <a:avLst>
              <a:gd name="adj1" fmla="val 32850"/>
              <a:gd name="adj2" fmla="val 25000"/>
              <a:gd name="adj3" fmla="val 31232"/>
              <a:gd name="adj4" fmla="val 25000"/>
              <a:gd name="adj5"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Arrow: U-Turn 267">
            <a:extLst>
              <a:ext uri="{FF2B5EF4-FFF2-40B4-BE49-F238E27FC236}">
                <a16:creationId xmlns:a16="http://schemas.microsoft.com/office/drawing/2014/main" id="{5E56FD16-6ECB-40B5-94DC-16C283A754CE}"/>
              </a:ext>
            </a:extLst>
          </p:cNvPr>
          <p:cNvSpPr/>
          <p:nvPr/>
        </p:nvSpPr>
        <p:spPr bwMode="auto">
          <a:xfrm flipH="1">
            <a:off x="7798238" y="3246884"/>
            <a:ext cx="3795076" cy="2029451"/>
          </a:xfrm>
          <a:prstGeom prst="uturnArrow">
            <a:avLst>
              <a:gd name="adj1" fmla="val 19064"/>
              <a:gd name="adj2" fmla="val 25000"/>
              <a:gd name="adj3" fmla="val 27658"/>
              <a:gd name="adj4" fmla="val 25000"/>
              <a:gd name="adj5" fmla="val 10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8471287-8B3E-43F2-8E1A-B5332846FE21}"/>
              </a:ext>
            </a:extLst>
          </p:cNvPr>
          <p:cNvSpPr/>
          <p:nvPr/>
        </p:nvSpPr>
        <p:spPr bwMode="auto">
          <a:xfrm>
            <a:off x="7259627" y="5644750"/>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D79D710A-6ADC-45CF-A552-8F184A7C2D22}"/>
              </a:ext>
            </a:extLst>
          </p:cNvPr>
          <p:cNvSpPr/>
          <p:nvPr/>
        </p:nvSpPr>
        <p:spPr bwMode="auto">
          <a:xfrm>
            <a:off x="7994351" y="5644750"/>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1C7E4374-28A1-44BD-BF39-FBCC595FD3B4}"/>
              </a:ext>
            </a:extLst>
          </p:cNvPr>
          <p:cNvSpPr/>
          <p:nvPr/>
        </p:nvSpPr>
        <p:spPr>
          <a:xfrm>
            <a:off x="7465001" y="380982"/>
            <a:ext cx="5509122" cy="670445"/>
          </a:xfrm>
          <a:prstGeom prst="rect">
            <a:avLst/>
          </a:prstGeom>
        </p:spPr>
        <p:txBody>
          <a:bodyPr wrap="square">
            <a:spAutoFit/>
          </a:bodyPr>
          <a:lstStyle/>
          <a:p>
            <a:r>
              <a:rPr lang="en-US" sz="1836" dirty="0">
                <a:gradFill>
                  <a:gsLst>
                    <a:gs pos="2917">
                      <a:schemeClr val="tx1"/>
                    </a:gs>
                    <a:gs pos="30000">
                      <a:schemeClr val="tx1"/>
                    </a:gs>
                  </a:gsLst>
                  <a:lin ang="5400000" scaled="0"/>
                </a:gradFill>
              </a:rPr>
              <a:t>SELECT  SUM(</a:t>
            </a:r>
            <a:r>
              <a:rPr lang="en-US" sz="1836" dirty="0" err="1">
                <a:gradFill>
                  <a:gsLst>
                    <a:gs pos="2917">
                      <a:schemeClr val="tx1"/>
                    </a:gs>
                    <a:gs pos="30000">
                      <a:schemeClr val="tx1"/>
                    </a:gs>
                  </a:gsLst>
                  <a:lin ang="5400000" scaled="0"/>
                </a:gradFill>
              </a:rPr>
              <a:t>TotalCost</a:t>
            </a:r>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FROM #gen2TableHeap</a:t>
            </a:r>
          </a:p>
        </p:txBody>
      </p:sp>
      <p:sp>
        <p:nvSpPr>
          <p:cNvPr id="286" name="Rectangle: Rounded Corners 285">
            <a:extLst>
              <a:ext uri="{FF2B5EF4-FFF2-40B4-BE49-F238E27FC236}">
                <a16:creationId xmlns:a16="http://schemas.microsoft.com/office/drawing/2014/main" id="{7E615989-8E65-4F91-89C2-58534B8B637E}"/>
              </a:ext>
            </a:extLst>
          </p:cNvPr>
          <p:cNvSpPr/>
          <p:nvPr/>
        </p:nvSpPr>
        <p:spPr bwMode="auto">
          <a:xfrm>
            <a:off x="5353761" y="4107422"/>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Rounded Corners 286">
            <a:extLst>
              <a:ext uri="{FF2B5EF4-FFF2-40B4-BE49-F238E27FC236}">
                <a16:creationId xmlns:a16="http://schemas.microsoft.com/office/drawing/2014/main" id="{C4AC9EA6-29C2-42CC-9D8D-3D6135C68BBA}"/>
              </a:ext>
            </a:extLst>
          </p:cNvPr>
          <p:cNvSpPr/>
          <p:nvPr/>
        </p:nvSpPr>
        <p:spPr bwMode="auto">
          <a:xfrm>
            <a:off x="6088485" y="4107422"/>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Rounded Corners 287">
            <a:extLst>
              <a:ext uri="{FF2B5EF4-FFF2-40B4-BE49-F238E27FC236}">
                <a16:creationId xmlns:a16="http://schemas.microsoft.com/office/drawing/2014/main" id="{29F991EB-BCCA-446E-9434-66F180A751B6}"/>
              </a:ext>
            </a:extLst>
          </p:cNvPr>
          <p:cNvSpPr/>
          <p:nvPr/>
        </p:nvSpPr>
        <p:spPr bwMode="auto">
          <a:xfrm>
            <a:off x="5338924" y="4107421"/>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Rounded Corners 288">
            <a:extLst>
              <a:ext uri="{FF2B5EF4-FFF2-40B4-BE49-F238E27FC236}">
                <a16:creationId xmlns:a16="http://schemas.microsoft.com/office/drawing/2014/main" id="{07E63F33-226D-4737-B005-73F044F2E55E}"/>
              </a:ext>
            </a:extLst>
          </p:cNvPr>
          <p:cNvSpPr/>
          <p:nvPr/>
        </p:nvSpPr>
        <p:spPr bwMode="auto">
          <a:xfrm>
            <a:off x="6073648" y="4107421"/>
            <a:ext cx="652822" cy="76179"/>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TextBox 290">
            <a:extLst>
              <a:ext uri="{FF2B5EF4-FFF2-40B4-BE49-F238E27FC236}">
                <a16:creationId xmlns:a16="http://schemas.microsoft.com/office/drawing/2014/main" id="{33606878-1D1E-4ACB-B0BC-0E5008FA7A02}"/>
              </a:ext>
            </a:extLst>
          </p:cNvPr>
          <p:cNvSpPr txBox="1"/>
          <p:nvPr/>
        </p:nvSpPr>
        <p:spPr>
          <a:xfrm>
            <a:off x="7228796" y="215594"/>
            <a:ext cx="4723204" cy="2418758"/>
          </a:xfrm>
          <a:prstGeom prst="rect">
            <a:avLst/>
          </a:prstGeom>
          <a:noFill/>
        </p:spPr>
        <p:txBody>
          <a:bodyPr wrap="square" lIns="248694" tIns="198955" rIns="248694" bIns="198955" rtlCol="0">
            <a:spAutoFit/>
          </a:bodyPr>
          <a:lstStyle/>
          <a:p>
            <a:r>
              <a:rPr lang="en-US" sz="1836" dirty="0">
                <a:gradFill>
                  <a:gsLst>
                    <a:gs pos="2917">
                      <a:schemeClr val="tx1"/>
                    </a:gs>
                    <a:gs pos="30000">
                      <a:schemeClr val="tx1"/>
                    </a:gs>
                  </a:gsLst>
                  <a:lin ang="5400000" scaled="0"/>
                </a:gradFill>
              </a:rPr>
              <a:t>CREATE TABLE #gen2Table_HEAP</a:t>
            </a:r>
          </a:p>
          <a:p>
            <a:r>
              <a:rPr lang="en-US" sz="1836" dirty="0">
                <a:gradFill>
                  <a:gsLst>
                    <a:gs pos="2917">
                      <a:schemeClr val="tx1"/>
                    </a:gs>
                    <a:gs pos="30000">
                      <a:schemeClr val="tx1"/>
                    </a:gs>
                  </a:gsLst>
                  <a:lin ang="5400000" scaled="0"/>
                </a:gradFill>
              </a:rPr>
              <a:t>WITH   </a:t>
            </a:r>
          </a:p>
          <a:p>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    HEAP,  </a:t>
            </a:r>
          </a:p>
          <a:p>
            <a:r>
              <a:rPr lang="en-US" sz="1836" dirty="0">
                <a:gradFill>
                  <a:gsLst>
                    <a:gs pos="2917">
                      <a:schemeClr val="tx1"/>
                    </a:gs>
                    <a:gs pos="30000">
                      <a:schemeClr val="tx1"/>
                    </a:gs>
                  </a:gsLst>
                  <a:lin ang="5400000" scaled="0"/>
                </a:gradFill>
              </a:rPr>
              <a:t>    DISTRIBUTION = ROUND_ROBIN  </a:t>
            </a:r>
          </a:p>
          <a:p>
            <a:r>
              <a:rPr lang="en-US" sz="1836" dirty="0">
                <a:gradFill>
                  <a:gsLst>
                    <a:gs pos="2917">
                      <a:schemeClr val="tx1"/>
                    </a:gs>
                    <a:gs pos="30000">
                      <a:schemeClr val="tx1"/>
                    </a:gs>
                  </a:gsLst>
                  <a:lin ang="5400000" scaled="0"/>
                </a:gradFill>
              </a:rPr>
              <a:t>)  </a:t>
            </a:r>
          </a:p>
          <a:p>
            <a:r>
              <a:rPr lang="en-US" sz="1836" dirty="0">
                <a:gradFill>
                  <a:gsLst>
                    <a:gs pos="2917">
                      <a:schemeClr val="tx1"/>
                    </a:gs>
                    <a:gs pos="30000">
                      <a:schemeClr val="tx1"/>
                    </a:gs>
                  </a:gsLst>
                  <a:lin ang="5400000" scaled="0"/>
                </a:gradFill>
              </a:rPr>
              <a:t>AS SELECT * FROM externalGen2Table; </a:t>
            </a:r>
          </a:p>
        </p:txBody>
      </p:sp>
    </p:spTree>
    <p:extLst>
      <p:ext uri="{BB962C8B-B14F-4D97-AF65-F5344CB8AC3E}">
        <p14:creationId xmlns:p14="http://schemas.microsoft.com/office/powerpoint/2010/main" val="288778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2" presetClass="entr" presetSubtype="2" fill="hold" grpId="0" nodeType="withEffect">
                                  <p:stCondLst>
                                    <p:cond delay="0"/>
                                  </p:stCondLst>
                                  <p:childTnLst>
                                    <p:set>
                                      <p:cBhvr>
                                        <p:cTn id="10" dur="1" fill="hold">
                                          <p:stCondLst>
                                            <p:cond delay="0"/>
                                          </p:stCondLst>
                                        </p:cTn>
                                        <p:tgtEl>
                                          <p:spTgt spid="267"/>
                                        </p:tgtEl>
                                        <p:attrNameLst>
                                          <p:attrName>style.visibility</p:attrName>
                                        </p:attrNameLst>
                                      </p:cBhvr>
                                      <p:to>
                                        <p:strVal val="visible"/>
                                      </p:to>
                                    </p:set>
                                    <p:animEffect transition="in" filter="wipe(right)">
                                      <p:cBhvr>
                                        <p:cTn id="11" dur="500"/>
                                        <p:tgtEl>
                                          <p:spTgt spid="2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267"/>
                                        </p:tgtEl>
                                      </p:cBhvr>
                                    </p:animEffect>
                                    <p:set>
                                      <p:cBhvr>
                                        <p:cTn id="16" dur="1" fill="hold">
                                          <p:stCondLst>
                                            <p:cond delay="499"/>
                                          </p:stCondLst>
                                        </p:cTn>
                                        <p:tgtEl>
                                          <p:spTgt spid="267"/>
                                        </p:tgtEl>
                                        <p:attrNameLst>
                                          <p:attrName>style.visibility</p:attrName>
                                        </p:attrNameLst>
                                      </p:cBhvr>
                                      <p:to>
                                        <p:strVal val="hidden"/>
                                      </p:to>
                                    </p:set>
                                  </p:childTnLst>
                                </p:cTn>
                              </p:par>
                              <p:par>
                                <p:cTn id="17" presetID="10" presetClass="exit" presetSubtype="0" fill="hold" grpId="2"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263"/>
                                        </p:tgtEl>
                                        <p:attrNameLst>
                                          <p:attrName>style.visibility</p:attrName>
                                        </p:attrNameLst>
                                      </p:cBhvr>
                                      <p:to>
                                        <p:strVal val="visible"/>
                                      </p:to>
                                    </p:set>
                                    <p:anim calcmode="lin" valueType="num">
                                      <p:cBhvr additive="base">
                                        <p:cTn id="28" dur="500" fill="hold"/>
                                        <p:tgtEl>
                                          <p:spTgt spid="263"/>
                                        </p:tgtEl>
                                        <p:attrNameLst>
                                          <p:attrName>ppt_x</p:attrName>
                                        </p:attrNameLst>
                                      </p:cBhvr>
                                      <p:tavLst>
                                        <p:tav tm="0">
                                          <p:val>
                                            <p:strVal val="#ppt_x"/>
                                          </p:val>
                                        </p:tav>
                                        <p:tav tm="100000">
                                          <p:val>
                                            <p:strVal val="#ppt_x"/>
                                          </p:val>
                                        </p:tav>
                                      </p:tavLst>
                                    </p:anim>
                                    <p:anim calcmode="lin" valueType="num">
                                      <p:cBhvr additive="base">
                                        <p:cTn id="29" dur="500" fill="hold"/>
                                        <p:tgtEl>
                                          <p:spTgt spid="26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64"/>
                                        </p:tgtEl>
                                        <p:attrNameLst>
                                          <p:attrName>style.visibility</p:attrName>
                                        </p:attrNameLst>
                                      </p:cBhvr>
                                      <p:to>
                                        <p:strVal val="visible"/>
                                      </p:to>
                                    </p:set>
                                    <p:anim calcmode="lin" valueType="num">
                                      <p:cBhvr additive="base">
                                        <p:cTn id="32" dur="500" fill="hold"/>
                                        <p:tgtEl>
                                          <p:spTgt spid="264"/>
                                        </p:tgtEl>
                                        <p:attrNameLst>
                                          <p:attrName>ppt_x</p:attrName>
                                        </p:attrNameLst>
                                      </p:cBhvr>
                                      <p:tavLst>
                                        <p:tav tm="0">
                                          <p:val>
                                            <p:strVal val="#ppt_x"/>
                                          </p:val>
                                        </p:tav>
                                        <p:tav tm="100000">
                                          <p:val>
                                            <p:strVal val="#ppt_x"/>
                                          </p:val>
                                        </p:tav>
                                      </p:tavLst>
                                    </p:anim>
                                    <p:anim calcmode="lin" valueType="num">
                                      <p:cBhvr additive="base">
                                        <p:cTn id="33" dur="500" fill="hold"/>
                                        <p:tgtEl>
                                          <p:spTgt spid="26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53"/>
                                        </p:tgtEl>
                                        <p:attrNameLst>
                                          <p:attrName>style.visibility</p:attrName>
                                        </p:attrNameLst>
                                      </p:cBhvr>
                                      <p:to>
                                        <p:strVal val="visible"/>
                                      </p:to>
                                    </p:set>
                                    <p:anim calcmode="lin" valueType="num">
                                      <p:cBhvr additive="base">
                                        <p:cTn id="36" dur="500" fill="hold"/>
                                        <p:tgtEl>
                                          <p:spTgt spid="253"/>
                                        </p:tgtEl>
                                        <p:attrNameLst>
                                          <p:attrName>ppt_x</p:attrName>
                                        </p:attrNameLst>
                                      </p:cBhvr>
                                      <p:tavLst>
                                        <p:tav tm="0">
                                          <p:val>
                                            <p:strVal val="#ppt_x"/>
                                          </p:val>
                                        </p:tav>
                                        <p:tav tm="100000">
                                          <p:val>
                                            <p:strVal val="#ppt_x"/>
                                          </p:val>
                                        </p:tav>
                                      </p:tavLst>
                                    </p:anim>
                                    <p:anim calcmode="lin" valueType="num">
                                      <p:cBhvr additive="base">
                                        <p:cTn id="37" dur="500" fill="hold"/>
                                        <p:tgtEl>
                                          <p:spTgt spid="25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54"/>
                                        </p:tgtEl>
                                        <p:attrNameLst>
                                          <p:attrName>style.visibility</p:attrName>
                                        </p:attrNameLst>
                                      </p:cBhvr>
                                      <p:to>
                                        <p:strVal val="visible"/>
                                      </p:to>
                                    </p:set>
                                    <p:anim calcmode="lin" valueType="num">
                                      <p:cBhvr additive="base">
                                        <p:cTn id="40" dur="500" fill="hold"/>
                                        <p:tgtEl>
                                          <p:spTgt spid="254"/>
                                        </p:tgtEl>
                                        <p:attrNameLst>
                                          <p:attrName>ppt_x</p:attrName>
                                        </p:attrNameLst>
                                      </p:cBhvr>
                                      <p:tavLst>
                                        <p:tav tm="0">
                                          <p:val>
                                            <p:strVal val="#ppt_x"/>
                                          </p:val>
                                        </p:tav>
                                        <p:tav tm="100000">
                                          <p:val>
                                            <p:strVal val="#ppt_x"/>
                                          </p:val>
                                        </p:tav>
                                      </p:tavLst>
                                    </p:anim>
                                    <p:anim calcmode="lin" valueType="num">
                                      <p:cBhvr additive="base">
                                        <p:cTn id="41" dur="500" fill="hold"/>
                                        <p:tgtEl>
                                          <p:spTgt spid="25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55"/>
                                        </p:tgtEl>
                                        <p:attrNameLst>
                                          <p:attrName>style.visibility</p:attrName>
                                        </p:attrNameLst>
                                      </p:cBhvr>
                                      <p:to>
                                        <p:strVal val="visible"/>
                                      </p:to>
                                    </p:set>
                                    <p:anim calcmode="lin" valueType="num">
                                      <p:cBhvr additive="base">
                                        <p:cTn id="44" dur="500" fill="hold"/>
                                        <p:tgtEl>
                                          <p:spTgt spid="255"/>
                                        </p:tgtEl>
                                        <p:attrNameLst>
                                          <p:attrName>ppt_x</p:attrName>
                                        </p:attrNameLst>
                                      </p:cBhvr>
                                      <p:tavLst>
                                        <p:tav tm="0">
                                          <p:val>
                                            <p:strVal val="#ppt_x"/>
                                          </p:val>
                                        </p:tav>
                                        <p:tav tm="100000">
                                          <p:val>
                                            <p:strVal val="#ppt_x"/>
                                          </p:val>
                                        </p:tav>
                                      </p:tavLst>
                                    </p:anim>
                                    <p:anim calcmode="lin" valueType="num">
                                      <p:cBhvr additive="base">
                                        <p:cTn id="45" dur="500" fill="hold"/>
                                        <p:tgtEl>
                                          <p:spTgt spid="25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56"/>
                                        </p:tgtEl>
                                        <p:attrNameLst>
                                          <p:attrName>style.visibility</p:attrName>
                                        </p:attrNameLst>
                                      </p:cBhvr>
                                      <p:to>
                                        <p:strVal val="visible"/>
                                      </p:to>
                                    </p:set>
                                    <p:anim calcmode="lin" valueType="num">
                                      <p:cBhvr additive="base">
                                        <p:cTn id="48" dur="500" fill="hold"/>
                                        <p:tgtEl>
                                          <p:spTgt spid="256"/>
                                        </p:tgtEl>
                                        <p:attrNameLst>
                                          <p:attrName>ppt_x</p:attrName>
                                        </p:attrNameLst>
                                      </p:cBhvr>
                                      <p:tavLst>
                                        <p:tav tm="0">
                                          <p:val>
                                            <p:strVal val="#ppt_x"/>
                                          </p:val>
                                        </p:tav>
                                        <p:tav tm="100000">
                                          <p:val>
                                            <p:strVal val="#ppt_x"/>
                                          </p:val>
                                        </p:tav>
                                      </p:tavLst>
                                    </p:anim>
                                    <p:anim calcmode="lin" valueType="num">
                                      <p:cBhvr additive="base">
                                        <p:cTn id="49" dur="500" fill="hold"/>
                                        <p:tgtEl>
                                          <p:spTgt spid="25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57"/>
                                        </p:tgtEl>
                                        <p:attrNameLst>
                                          <p:attrName>style.visibility</p:attrName>
                                        </p:attrNameLst>
                                      </p:cBhvr>
                                      <p:to>
                                        <p:strVal val="visible"/>
                                      </p:to>
                                    </p:set>
                                    <p:anim calcmode="lin" valueType="num">
                                      <p:cBhvr additive="base">
                                        <p:cTn id="52" dur="500" fill="hold"/>
                                        <p:tgtEl>
                                          <p:spTgt spid="257"/>
                                        </p:tgtEl>
                                        <p:attrNameLst>
                                          <p:attrName>ppt_x</p:attrName>
                                        </p:attrNameLst>
                                      </p:cBhvr>
                                      <p:tavLst>
                                        <p:tav tm="0">
                                          <p:val>
                                            <p:strVal val="#ppt_x"/>
                                          </p:val>
                                        </p:tav>
                                        <p:tav tm="100000">
                                          <p:val>
                                            <p:strVal val="#ppt_x"/>
                                          </p:val>
                                        </p:tav>
                                      </p:tavLst>
                                    </p:anim>
                                    <p:anim calcmode="lin" valueType="num">
                                      <p:cBhvr additive="base">
                                        <p:cTn id="53" dur="500" fill="hold"/>
                                        <p:tgtEl>
                                          <p:spTgt spid="25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58"/>
                                        </p:tgtEl>
                                        <p:attrNameLst>
                                          <p:attrName>style.visibility</p:attrName>
                                        </p:attrNameLst>
                                      </p:cBhvr>
                                      <p:to>
                                        <p:strVal val="visible"/>
                                      </p:to>
                                    </p:set>
                                    <p:anim calcmode="lin" valueType="num">
                                      <p:cBhvr additive="base">
                                        <p:cTn id="56" dur="500" fill="hold"/>
                                        <p:tgtEl>
                                          <p:spTgt spid="258"/>
                                        </p:tgtEl>
                                        <p:attrNameLst>
                                          <p:attrName>ppt_x</p:attrName>
                                        </p:attrNameLst>
                                      </p:cBhvr>
                                      <p:tavLst>
                                        <p:tav tm="0">
                                          <p:val>
                                            <p:strVal val="#ppt_x"/>
                                          </p:val>
                                        </p:tav>
                                        <p:tav tm="100000">
                                          <p:val>
                                            <p:strVal val="#ppt_x"/>
                                          </p:val>
                                        </p:tav>
                                      </p:tavLst>
                                    </p:anim>
                                    <p:anim calcmode="lin" valueType="num">
                                      <p:cBhvr additive="base">
                                        <p:cTn id="57" dur="500" fill="hold"/>
                                        <p:tgtEl>
                                          <p:spTgt spid="258"/>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59"/>
                                        </p:tgtEl>
                                        <p:attrNameLst>
                                          <p:attrName>style.visibility</p:attrName>
                                        </p:attrNameLst>
                                      </p:cBhvr>
                                      <p:to>
                                        <p:strVal val="visible"/>
                                      </p:to>
                                    </p:set>
                                    <p:anim calcmode="lin" valueType="num">
                                      <p:cBhvr additive="base">
                                        <p:cTn id="60" dur="500" fill="hold"/>
                                        <p:tgtEl>
                                          <p:spTgt spid="259"/>
                                        </p:tgtEl>
                                        <p:attrNameLst>
                                          <p:attrName>ppt_x</p:attrName>
                                        </p:attrNameLst>
                                      </p:cBhvr>
                                      <p:tavLst>
                                        <p:tav tm="0">
                                          <p:val>
                                            <p:strVal val="#ppt_x"/>
                                          </p:val>
                                        </p:tav>
                                        <p:tav tm="100000">
                                          <p:val>
                                            <p:strVal val="#ppt_x"/>
                                          </p:val>
                                        </p:tav>
                                      </p:tavLst>
                                    </p:anim>
                                    <p:anim calcmode="lin" valueType="num">
                                      <p:cBhvr additive="base">
                                        <p:cTn id="61" dur="500" fill="hold"/>
                                        <p:tgtEl>
                                          <p:spTgt spid="25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60"/>
                                        </p:tgtEl>
                                        <p:attrNameLst>
                                          <p:attrName>style.visibility</p:attrName>
                                        </p:attrNameLst>
                                      </p:cBhvr>
                                      <p:to>
                                        <p:strVal val="visible"/>
                                      </p:to>
                                    </p:set>
                                    <p:anim calcmode="lin" valueType="num">
                                      <p:cBhvr additive="base">
                                        <p:cTn id="64" dur="500" fill="hold"/>
                                        <p:tgtEl>
                                          <p:spTgt spid="260"/>
                                        </p:tgtEl>
                                        <p:attrNameLst>
                                          <p:attrName>ppt_x</p:attrName>
                                        </p:attrNameLst>
                                      </p:cBhvr>
                                      <p:tavLst>
                                        <p:tav tm="0">
                                          <p:val>
                                            <p:strVal val="#ppt_x"/>
                                          </p:val>
                                        </p:tav>
                                        <p:tav tm="100000">
                                          <p:val>
                                            <p:strVal val="#ppt_x"/>
                                          </p:val>
                                        </p:tav>
                                      </p:tavLst>
                                    </p:anim>
                                    <p:anim calcmode="lin" valueType="num">
                                      <p:cBhvr additive="base">
                                        <p:cTn id="65" dur="500" fill="hold"/>
                                        <p:tgtEl>
                                          <p:spTgt spid="260"/>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61"/>
                                        </p:tgtEl>
                                        <p:attrNameLst>
                                          <p:attrName>style.visibility</p:attrName>
                                        </p:attrNameLst>
                                      </p:cBhvr>
                                      <p:to>
                                        <p:strVal val="visible"/>
                                      </p:to>
                                    </p:set>
                                    <p:anim calcmode="lin" valueType="num">
                                      <p:cBhvr additive="base">
                                        <p:cTn id="68" dur="500" fill="hold"/>
                                        <p:tgtEl>
                                          <p:spTgt spid="261"/>
                                        </p:tgtEl>
                                        <p:attrNameLst>
                                          <p:attrName>ppt_x</p:attrName>
                                        </p:attrNameLst>
                                      </p:cBhvr>
                                      <p:tavLst>
                                        <p:tav tm="0">
                                          <p:val>
                                            <p:strVal val="#ppt_x"/>
                                          </p:val>
                                        </p:tav>
                                        <p:tav tm="100000">
                                          <p:val>
                                            <p:strVal val="#ppt_x"/>
                                          </p:val>
                                        </p:tav>
                                      </p:tavLst>
                                    </p:anim>
                                    <p:anim calcmode="lin" valueType="num">
                                      <p:cBhvr additive="base">
                                        <p:cTn id="69" dur="500" fill="hold"/>
                                        <p:tgtEl>
                                          <p:spTgt spid="261"/>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62"/>
                                        </p:tgtEl>
                                        <p:attrNameLst>
                                          <p:attrName>style.visibility</p:attrName>
                                        </p:attrNameLst>
                                      </p:cBhvr>
                                      <p:to>
                                        <p:strVal val="visible"/>
                                      </p:to>
                                    </p:set>
                                    <p:anim calcmode="lin" valueType="num">
                                      <p:cBhvr additive="base">
                                        <p:cTn id="72" dur="500" fill="hold"/>
                                        <p:tgtEl>
                                          <p:spTgt spid="262"/>
                                        </p:tgtEl>
                                        <p:attrNameLst>
                                          <p:attrName>ppt_x</p:attrName>
                                        </p:attrNameLst>
                                      </p:cBhvr>
                                      <p:tavLst>
                                        <p:tav tm="0">
                                          <p:val>
                                            <p:strVal val="#ppt_x"/>
                                          </p:val>
                                        </p:tav>
                                        <p:tav tm="100000">
                                          <p:val>
                                            <p:strVal val="#ppt_x"/>
                                          </p:val>
                                        </p:tav>
                                      </p:tavLst>
                                    </p:anim>
                                    <p:anim calcmode="lin" valueType="num">
                                      <p:cBhvr additive="base">
                                        <p:cTn id="73" dur="500" fill="hold"/>
                                        <p:tgtEl>
                                          <p:spTgt spid="262"/>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356"/>
                                        </p:tgtEl>
                                        <p:attrNameLst>
                                          <p:attrName>style.visibility</p:attrName>
                                        </p:attrNameLst>
                                      </p:cBhvr>
                                      <p:to>
                                        <p:strVal val="visible"/>
                                      </p:to>
                                    </p:set>
                                    <p:anim calcmode="lin" valueType="num">
                                      <p:cBhvr additive="base">
                                        <p:cTn id="76" dur="500" fill="hold"/>
                                        <p:tgtEl>
                                          <p:spTgt spid="356"/>
                                        </p:tgtEl>
                                        <p:attrNameLst>
                                          <p:attrName>ppt_x</p:attrName>
                                        </p:attrNameLst>
                                      </p:cBhvr>
                                      <p:tavLst>
                                        <p:tav tm="0">
                                          <p:val>
                                            <p:strVal val="#ppt_x"/>
                                          </p:val>
                                        </p:tav>
                                        <p:tav tm="100000">
                                          <p:val>
                                            <p:strVal val="#ppt_x"/>
                                          </p:val>
                                        </p:tav>
                                      </p:tavLst>
                                    </p:anim>
                                    <p:anim calcmode="lin" valueType="num">
                                      <p:cBhvr additive="base">
                                        <p:cTn id="77" dur="500" fill="hold"/>
                                        <p:tgtEl>
                                          <p:spTgt spid="356"/>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357"/>
                                        </p:tgtEl>
                                        <p:attrNameLst>
                                          <p:attrName>style.visibility</p:attrName>
                                        </p:attrNameLst>
                                      </p:cBhvr>
                                      <p:to>
                                        <p:strVal val="visible"/>
                                      </p:to>
                                    </p:set>
                                    <p:anim calcmode="lin" valueType="num">
                                      <p:cBhvr additive="base">
                                        <p:cTn id="80" dur="500" fill="hold"/>
                                        <p:tgtEl>
                                          <p:spTgt spid="357"/>
                                        </p:tgtEl>
                                        <p:attrNameLst>
                                          <p:attrName>ppt_x</p:attrName>
                                        </p:attrNameLst>
                                      </p:cBhvr>
                                      <p:tavLst>
                                        <p:tav tm="0">
                                          <p:val>
                                            <p:strVal val="#ppt_x"/>
                                          </p:val>
                                        </p:tav>
                                        <p:tav tm="100000">
                                          <p:val>
                                            <p:strVal val="#ppt_x"/>
                                          </p:val>
                                        </p:tav>
                                      </p:tavLst>
                                    </p:anim>
                                    <p:anim calcmode="lin" valueType="num">
                                      <p:cBhvr additive="base">
                                        <p:cTn id="81" dur="500" fill="hold"/>
                                        <p:tgtEl>
                                          <p:spTgt spid="357"/>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346"/>
                                        </p:tgtEl>
                                        <p:attrNameLst>
                                          <p:attrName>style.visibility</p:attrName>
                                        </p:attrNameLst>
                                      </p:cBhvr>
                                      <p:to>
                                        <p:strVal val="visible"/>
                                      </p:to>
                                    </p:set>
                                    <p:anim calcmode="lin" valueType="num">
                                      <p:cBhvr additive="base">
                                        <p:cTn id="84" dur="500" fill="hold"/>
                                        <p:tgtEl>
                                          <p:spTgt spid="346"/>
                                        </p:tgtEl>
                                        <p:attrNameLst>
                                          <p:attrName>ppt_x</p:attrName>
                                        </p:attrNameLst>
                                      </p:cBhvr>
                                      <p:tavLst>
                                        <p:tav tm="0">
                                          <p:val>
                                            <p:strVal val="#ppt_x"/>
                                          </p:val>
                                        </p:tav>
                                        <p:tav tm="100000">
                                          <p:val>
                                            <p:strVal val="#ppt_x"/>
                                          </p:val>
                                        </p:tav>
                                      </p:tavLst>
                                    </p:anim>
                                    <p:anim calcmode="lin" valueType="num">
                                      <p:cBhvr additive="base">
                                        <p:cTn id="85" dur="500" fill="hold"/>
                                        <p:tgtEl>
                                          <p:spTgt spid="346"/>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347"/>
                                        </p:tgtEl>
                                        <p:attrNameLst>
                                          <p:attrName>style.visibility</p:attrName>
                                        </p:attrNameLst>
                                      </p:cBhvr>
                                      <p:to>
                                        <p:strVal val="visible"/>
                                      </p:to>
                                    </p:set>
                                    <p:anim calcmode="lin" valueType="num">
                                      <p:cBhvr additive="base">
                                        <p:cTn id="88" dur="500" fill="hold"/>
                                        <p:tgtEl>
                                          <p:spTgt spid="347"/>
                                        </p:tgtEl>
                                        <p:attrNameLst>
                                          <p:attrName>ppt_x</p:attrName>
                                        </p:attrNameLst>
                                      </p:cBhvr>
                                      <p:tavLst>
                                        <p:tav tm="0">
                                          <p:val>
                                            <p:strVal val="#ppt_x"/>
                                          </p:val>
                                        </p:tav>
                                        <p:tav tm="100000">
                                          <p:val>
                                            <p:strVal val="#ppt_x"/>
                                          </p:val>
                                        </p:tav>
                                      </p:tavLst>
                                    </p:anim>
                                    <p:anim calcmode="lin" valueType="num">
                                      <p:cBhvr additive="base">
                                        <p:cTn id="89" dur="500" fill="hold"/>
                                        <p:tgtEl>
                                          <p:spTgt spid="347"/>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348"/>
                                        </p:tgtEl>
                                        <p:attrNameLst>
                                          <p:attrName>style.visibility</p:attrName>
                                        </p:attrNameLst>
                                      </p:cBhvr>
                                      <p:to>
                                        <p:strVal val="visible"/>
                                      </p:to>
                                    </p:set>
                                    <p:anim calcmode="lin" valueType="num">
                                      <p:cBhvr additive="base">
                                        <p:cTn id="92" dur="500" fill="hold"/>
                                        <p:tgtEl>
                                          <p:spTgt spid="348"/>
                                        </p:tgtEl>
                                        <p:attrNameLst>
                                          <p:attrName>ppt_x</p:attrName>
                                        </p:attrNameLst>
                                      </p:cBhvr>
                                      <p:tavLst>
                                        <p:tav tm="0">
                                          <p:val>
                                            <p:strVal val="#ppt_x"/>
                                          </p:val>
                                        </p:tav>
                                        <p:tav tm="100000">
                                          <p:val>
                                            <p:strVal val="#ppt_x"/>
                                          </p:val>
                                        </p:tav>
                                      </p:tavLst>
                                    </p:anim>
                                    <p:anim calcmode="lin" valueType="num">
                                      <p:cBhvr additive="base">
                                        <p:cTn id="93" dur="500" fill="hold"/>
                                        <p:tgtEl>
                                          <p:spTgt spid="348"/>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349"/>
                                        </p:tgtEl>
                                        <p:attrNameLst>
                                          <p:attrName>style.visibility</p:attrName>
                                        </p:attrNameLst>
                                      </p:cBhvr>
                                      <p:to>
                                        <p:strVal val="visible"/>
                                      </p:to>
                                    </p:set>
                                    <p:anim calcmode="lin" valueType="num">
                                      <p:cBhvr additive="base">
                                        <p:cTn id="96" dur="500" fill="hold"/>
                                        <p:tgtEl>
                                          <p:spTgt spid="349"/>
                                        </p:tgtEl>
                                        <p:attrNameLst>
                                          <p:attrName>ppt_x</p:attrName>
                                        </p:attrNameLst>
                                      </p:cBhvr>
                                      <p:tavLst>
                                        <p:tav tm="0">
                                          <p:val>
                                            <p:strVal val="#ppt_x"/>
                                          </p:val>
                                        </p:tav>
                                        <p:tav tm="100000">
                                          <p:val>
                                            <p:strVal val="#ppt_x"/>
                                          </p:val>
                                        </p:tav>
                                      </p:tavLst>
                                    </p:anim>
                                    <p:anim calcmode="lin" valueType="num">
                                      <p:cBhvr additive="base">
                                        <p:cTn id="97" dur="500" fill="hold"/>
                                        <p:tgtEl>
                                          <p:spTgt spid="349"/>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350"/>
                                        </p:tgtEl>
                                        <p:attrNameLst>
                                          <p:attrName>style.visibility</p:attrName>
                                        </p:attrNameLst>
                                      </p:cBhvr>
                                      <p:to>
                                        <p:strVal val="visible"/>
                                      </p:to>
                                    </p:set>
                                    <p:anim calcmode="lin" valueType="num">
                                      <p:cBhvr additive="base">
                                        <p:cTn id="100" dur="500" fill="hold"/>
                                        <p:tgtEl>
                                          <p:spTgt spid="350"/>
                                        </p:tgtEl>
                                        <p:attrNameLst>
                                          <p:attrName>ppt_x</p:attrName>
                                        </p:attrNameLst>
                                      </p:cBhvr>
                                      <p:tavLst>
                                        <p:tav tm="0">
                                          <p:val>
                                            <p:strVal val="#ppt_x"/>
                                          </p:val>
                                        </p:tav>
                                        <p:tav tm="100000">
                                          <p:val>
                                            <p:strVal val="#ppt_x"/>
                                          </p:val>
                                        </p:tav>
                                      </p:tavLst>
                                    </p:anim>
                                    <p:anim calcmode="lin" valueType="num">
                                      <p:cBhvr additive="base">
                                        <p:cTn id="101" dur="500" fill="hold"/>
                                        <p:tgtEl>
                                          <p:spTgt spid="350"/>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351"/>
                                        </p:tgtEl>
                                        <p:attrNameLst>
                                          <p:attrName>style.visibility</p:attrName>
                                        </p:attrNameLst>
                                      </p:cBhvr>
                                      <p:to>
                                        <p:strVal val="visible"/>
                                      </p:to>
                                    </p:set>
                                    <p:anim calcmode="lin" valueType="num">
                                      <p:cBhvr additive="base">
                                        <p:cTn id="104" dur="500" fill="hold"/>
                                        <p:tgtEl>
                                          <p:spTgt spid="351"/>
                                        </p:tgtEl>
                                        <p:attrNameLst>
                                          <p:attrName>ppt_x</p:attrName>
                                        </p:attrNameLst>
                                      </p:cBhvr>
                                      <p:tavLst>
                                        <p:tav tm="0">
                                          <p:val>
                                            <p:strVal val="#ppt_x"/>
                                          </p:val>
                                        </p:tav>
                                        <p:tav tm="100000">
                                          <p:val>
                                            <p:strVal val="#ppt_x"/>
                                          </p:val>
                                        </p:tav>
                                      </p:tavLst>
                                    </p:anim>
                                    <p:anim calcmode="lin" valueType="num">
                                      <p:cBhvr additive="base">
                                        <p:cTn id="105" dur="500" fill="hold"/>
                                        <p:tgtEl>
                                          <p:spTgt spid="351"/>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352"/>
                                        </p:tgtEl>
                                        <p:attrNameLst>
                                          <p:attrName>style.visibility</p:attrName>
                                        </p:attrNameLst>
                                      </p:cBhvr>
                                      <p:to>
                                        <p:strVal val="visible"/>
                                      </p:to>
                                    </p:set>
                                    <p:anim calcmode="lin" valueType="num">
                                      <p:cBhvr additive="base">
                                        <p:cTn id="108" dur="500" fill="hold"/>
                                        <p:tgtEl>
                                          <p:spTgt spid="352"/>
                                        </p:tgtEl>
                                        <p:attrNameLst>
                                          <p:attrName>ppt_x</p:attrName>
                                        </p:attrNameLst>
                                      </p:cBhvr>
                                      <p:tavLst>
                                        <p:tav tm="0">
                                          <p:val>
                                            <p:strVal val="#ppt_x"/>
                                          </p:val>
                                        </p:tav>
                                        <p:tav tm="100000">
                                          <p:val>
                                            <p:strVal val="#ppt_x"/>
                                          </p:val>
                                        </p:tav>
                                      </p:tavLst>
                                    </p:anim>
                                    <p:anim calcmode="lin" valueType="num">
                                      <p:cBhvr additive="base">
                                        <p:cTn id="109" dur="500" fill="hold"/>
                                        <p:tgtEl>
                                          <p:spTgt spid="352"/>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53"/>
                                        </p:tgtEl>
                                        <p:attrNameLst>
                                          <p:attrName>style.visibility</p:attrName>
                                        </p:attrNameLst>
                                      </p:cBhvr>
                                      <p:to>
                                        <p:strVal val="visible"/>
                                      </p:to>
                                    </p:set>
                                    <p:anim calcmode="lin" valueType="num">
                                      <p:cBhvr additive="base">
                                        <p:cTn id="112" dur="500" fill="hold"/>
                                        <p:tgtEl>
                                          <p:spTgt spid="353"/>
                                        </p:tgtEl>
                                        <p:attrNameLst>
                                          <p:attrName>ppt_x</p:attrName>
                                        </p:attrNameLst>
                                      </p:cBhvr>
                                      <p:tavLst>
                                        <p:tav tm="0">
                                          <p:val>
                                            <p:strVal val="#ppt_x"/>
                                          </p:val>
                                        </p:tav>
                                        <p:tav tm="100000">
                                          <p:val>
                                            <p:strVal val="#ppt_x"/>
                                          </p:val>
                                        </p:tav>
                                      </p:tavLst>
                                    </p:anim>
                                    <p:anim calcmode="lin" valueType="num">
                                      <p:cBhvr additive="base">
                                        <p:cTn id="113" dur="500" fill="hold"/>
                                        <p:tgtEl>
                                          <p:spTgt spid="353"/>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354"/>
                                        </p:tgtEl>
                                        <p:attrNameLst>
                                          <p:attrName>style.visibility</p:attrName>
                                        </p:attrNameLst>
                                      </p:cBhvr>
                                      <p:to>
                                        <p:strVal val="visible"/>
                                      </p:to>
                                    </p:set>
                                    <p:anim calcmode="lin" valueType="num">
                                      <p:cBhvr additive="base">
                                        <p:cTn id="116" dur="500" fill="hold"/>
                                        <p:tgtEl>
                                          <p:spTgt spid="354"/>
                                        </p:tgtEl>
                                        <p:attrNameLst>
                                          <p:attrName>ppt_x</p:attrName>
                                        </p:attrNameLst>
                                      </p:cBhvr>
                                      <p:tavLst>
                                        <p:tav tm="0">
                                          <p:val>
                                            <p:strVal val="#ppt_x"/>
                                          </p:val>
                                        </p:tav>
                                        <p:tav tm="100000">
                                          <p:val>
                                            <p:strVal val="#ppt_x"/>
                                          </p:val>
                                        </p:tav>
                                      </p:tavLst>
                                    </p:anim>
                                    <p:anim calcmode="lin" valueType="num">
                                      <p:cBhvr additive="base">
                                        <p:cTn id="117" dur="500" fill="hold"/>
                                        <p:tgtEl>
                                          <p:spTgt spid="35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355"/>
                                        </p:tgtEl>
                                        <p:attrNameLst>
                                          <p:attrName>style.visibility</p:attrName>
                                        </p:attrNameLst>
                                      </p:cBhvr>
                                      <p:to>
                                        <p:strVal val="visible"/>
                                      </p:to>
                                    </p:set>
                                    <p:anim calcmode="lin" valueType="num">
                                      <p:cBhvr additive="base">
                                        <p:cTn id="120" dur="500" fill="hold"/>
                                        <p:tgtEl>
                                          <p:spTgt spid="355"/>
                                        </p:tgtEl>
                                        <p:attrNameLst>
                                          <p:attrName>ppt_x</p:attrName>
                                        </p:attrNameLst>
                                      </p:cBhvr>
                                      <p:tavLst>
                                        <p:tav tm="0">
                                          <p:val>
                                            <p:strVal val="#ppt_x"/>
                                          </p:val>
                                        </p:tav>
                                        <p:tav tm="100000">
                                          <p:val>
                                            <p:strVal val="#ppt_x"/>
                                          </p:val>
                                        </p:tav>
                                      </p:tavLst>
                                    </p:anim>
                                    <p:anim calcmode="lin" valueType="num">
                                      <p:cBhvr additive="base">
                                        <p:cTn id="121" dur="500" fill="hold"/>
                                        <p:tgtEl>
                                          <p:spTgt spid="355"/>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11"/>
                                        </p:tgtEl>
                                      </p:cBhvr>
                                    </p:animEffect>
                                    <p:set>
                                      <p:cBhvr>
                                        <p:cTn id="126" dur="1" fill="hold">
                                          <p:stCondLst>
                                            <p:cond delay="499"/>
                                          </p:stCondLst>
                                        </p:cTn>
                                        <p:tgtEl>
                                          <p:spTgt spid="11"/>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8"/>
                                        </p:tgtEl>
                                      </p:cBhvr>
                                    </p:animEffect>
                                    <p:set>
                                      <p:cBhvr>
                                        <p:cTn id="129" dur="1" fill="hold">
                                          <p:stCondLst>
                                            <p:cond delay="499"/>
                                          </p:stCondLst>
                                        </p:cTn>
                                        <p:tgtEl>
                                          <p:spTgt spid="8"/>
                                        </p:tgtEl>
                                        <p:attrNameLst>
                                          <p:attrName>style.visibility</p:attrName>
                                        </p:attrNameLst>
                                      </p:cBhvr>
                                      <p:to>
                                        <p:strVal val="hidden"/>
                                      </p:to>
                                    </p:set>
                                  </p:childTnLst>
                                </p:cTn>
                              </p:par>
                            </p:childTnLst>
                          </p:cTn>
                        </p:par>
                        <p:par>
                          <p:cTn id="130" fill="hold">
                            <p:stCondLst>
                              <p:cond delay="500"/>
                            </p:stCondLst>
                            <p:childTnLst>
                              <p:par>
                                <p:cTn id="131" presetID="2" presetClass="entr" presetSubtype="4" fill="hold" grpId="0" nodeType="afterEffect">
                                  <p:stCondLst>
                                    <p:cond delay="0"/>
                                  </p:stCondLst>
                                  <p:childTnLst>
                                    <p:set>
                                      <p:cBhvr>
                                        <p:cTn id="132" dur="1" fill="hold">
                                          <p:stCondLst>
                                            <p:cond delay="0"/>
                                          </p:stCondLst>
                                        </p:cTn>
                                        <p:tgtEl>
                                          <p:spTgt spid="249"/>
                                        </p:tgtEl>
                                        <p:attrNameLst>
                                          <p:attrName>style.visibility</p:attrName>
                                        </p:attrNameLst>
                                      </p:cBhvr>
                                      <p:to>
                                        <p:strVal val="visible"/>
                                      </p:to>
                                    </p:set>
                                    <p:anim calcmode="lin" valueType="num">
                                      <p:cBhvr additive="base">
                                        <p:cTn id="133" dur="500" fill="hold"/>
                                        <p:tgtEl>
                                          <p:spTgt spid="249"/>
                                        </p:tgtEl>
                                        <p:attrNameLst>
                                          <p:attrName>ppt_x</p:attrName>
                                        </p:attrNameLst>
                                      </p:cBhvr>
                                      <p:tavLst>
                                        <p:tav tm="0">
                                          <p:val>
                                            <p:strVal val="#ppt_x"/>
                                          </p:val>
                                        </p:tav>
                                        <p:tav tm="100000">
                                          <p:val>
                                            <p:strVal val="#ppt_x"/>
                                          </p:val>
                                        </p:tav>
                                      </p:tavLst>
                                    </p:anim>
                                    <p:anim calcmode="lin" valueType="num">
                                      <p:cBhvr additive="base">
                                        <p:cTn id="134" dur="500" fill="hold"/>
                                        <p:tgtEl>
                                          <p:spTgt spid="249"/>
                                        </p:tgtEl>
                                        <p:attrNameLst>
                                          <p:attrName>ppt_y</p:attrName>
                                        </p:attrNameLst>
                                      </p:cBhvr>
                                      <p:tavLst>
                                        <p:tav tm="0">
                                          <p:val>
                                            <p:strVal val="1+#ppt_h/2"/>
                                          </p:val>
                                        </p:tav>
                                        <p:tav tm="100000">
                                          <p:val>
                                            <p:strVal val="#ppt_y"/>
                                          </p:val>
                                        </p:tav>
                                      </p:tavLst>
                                    </p:anim>
                                  </p:childTnLst>
                                </p:cTn>
                              </p:par>
                            </p:childTnLst>
                          </p:cTn>
                        </p:par>
                        <p:par>
                          <p:cTn id="135" fill="hold">
                            <p:stCondLst>
                              <p:cond delay="1000"/>
                            </p:stCondLst>
                            <p:childTnLst>
                              <p:par>
                                <p:cTn id="136" presetID="22" presetClass="entr" presetSubtype="2" fill="hold" grpId="0" nodeType="afterEffect">
                                  <p:stCondLst>
                                    <p:cond delay="0"/>
                                  </p:stCondLst>
                                  <p:childTnLst>
                                    <p:set>
                                      <p:cBhvr>
                                        <p:cTn id="137" dur="1" fill="hold">
                                          <p:stCondLst>
                                            <p:cond delay="0"/>
                                          </p:stCondLst>
                                        </p:cTn>
                                        <p:tgtEl>
                                          <p:spTgt spid="268"/>
                                        </p:tgtEl>
                                        <p:attrNameLst>
                                          <p:attrName>style.visibility</p:attrName>
                                        </p:attrNameLst>
                                      </p:cBhvr>
                                      <p:to>
                                        <p:strVal val="visible"/>
                                      </p:to>
                                    </p:set>
                                    <p:animEffect transition="in" filter="wipe(right)">
                                      <p:cBhvr>
                                        <p:cTn id="138" dur="500"/>
                                        <p:tgtEl>
                                          <p:spTgt spid="268"/>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xit" presetSubtype="4" fill="hold" grpId="1" nodeType="clickEffect">
                                  <p:stCondLst>
                                    <p:cond delay="0"/>
                                  </p:stCondLst>
                                  <p:childTnLst>
                                    <p:animEffect transition="out" filter="wipe(down)">
                                      <p:cBhvr>
                                        <p:cTn id="142" dur="500"/>
                                        <p:tgtEl>
                                          <p:spTgt spid="249"/>
                                        </p:tgtEl>
                                      </p:cBhvr>
                                    </p:animEffect>
                                    <p:set>
                                      <p:cBhvr>
                                        <p:cTn id="143" dur="1" fill="hold">
                                          <p:stCondLst>
                                            <p:cond delay="499"/>
                                          </p:stCondLst>
                                        </p:cTn>
                                        <p:tgtEl>
                                          <p:spTgt spid="249"/>
                                        </p:tgtEl>
                                        <p:attrNameLst>
                                          <p:attrName>style.visibility</p:attrName>
                                        </p:attrNameLst>
                                      </p:cBhvr>
                                      <p:to>
                                        <p:strVal val="hidden"/>
                                      </p:to>
                                    </p:set>
                                  </p:childTnLst>
                                </p:cTn>
                              </p:par>
                            </p:childTnLst>
                          </p:cTn>
                        </p:par>
                        <p:par>
                          <p:cTn id="144" fill="hold">
                            <p:stCondLst>
                              <p:cond delay="500"/>
                            </p:stCondLst>
                            <p:childTnLst>
                              <p:par>
                                <p:cTn id="145" presetID="2" presetClass="entr" presetSubtype="4" fill="hold" grpId="0" nodeType="afterEffect">
                                  <p:stCondLst>
                                    <p:cond delay="0"/>
                                  </p:stCondLst>
                                  <p:childTnLst>
                                    <p:set>
                                      <p:cBhvr>
                                        <p:cTn id="146" dur="1" fill="hold">
                                          <p:stCondLst>
                                            <p:cond delay="0"/>
                                          </p:stCondLst>
                                        </p:cTn>
                                        <p:tgtEl>
                                          <p:spTgt spid="252"/>
                                        </p:tgtEl>
                                        <p:attrNameLst>
                                          <p:attrName>style.visibility</p:attrName>
                                        </p:attrNameLst>
                                      </p:cBhvr>
                                      <p:to>
                                        <p:strVal val="visible"/>
                                      </p:to>
                                    </p:set>
                                    <p:anim calcmode="lin" valueType="num">
                                      <p:cBhvr additive="base">
                                        <p:cTn id="147" dur="500" fill="hold"/>
                                        <p:tgtEl>
                                          <p:spTgt spid="252"/>
                                        </p:tgtEl>
                                        <p:attrNameLst>
                                          <p:attrName>ppt_x</p:attrName>
                                        </p:attrNameLst>
                                      </p:cBhvr>
                                      <p:tavLst>
                                        <p:tav tm="0">
                                          <p:val>
                                            <p:strVal val="#ppt_x"/>
                                          </p:val>
                                        </p:tav>
                                        <p:tav tm="100000">
                                          <p:val>
                                            <p:strVal val="#ppt_x"/>
                                          </p:val>
                                        </p:tav>
                                      </p:tavLst>
                                    </p:anim>
                                    <p:anim calcmode="lin" valueType="num">
                                      <p:cBhvr additive="base">
                                        <p:cTn id="148" dur="500" fill="hold"/>
                                        <p:tgtEl>
                                          <p:spTgt spid="252"/>
                                        </p:tgtEl>
                                        <p:attrNameLst>
                                          <p:attrName>ppt_y</p:attrName>
                                        </p:attrNameLst>
                                      </p:cBhvr>
                                      <p:tavLst>
                                        <p:tav tm="0">
                                          <p:val>
                                            <p:strVal val="1+#ppt_h/2"/>
                                          </p:val>
                                        </p:tav>
                                        <p:tav tm="100000">
                                          <p:val>
                                            <p:strVal val="#ppt_y"/>
                                          </p:val>
                                        </p:tav>
                                      </p:tavLst>
                                    </p:anim>
                                  </p:childTnLst>
                                </p:cTn>
                              </p:par>
                            </p:childTnLst>
                          </p:cTn>
                        </p:par>
                        <p:par>
                          <p:cTn id="149" fill="hold">
                            <p:stCondLst>
                              <p:cond delay="1000"/>
                            </p:stCondLst>
                            <p:childTnLst>
                              <p:par>
                                <p:cTn id="150" presetID="64" presetClass="path" presetSubtype="0" accel="50000" decel="50000" fill="hold" grpId="0" nodeType="afterEffect">
                                  <p:stCondLst>
                                    <p:cond delay="0"/>
                                  </p:stCondLst>
                                  <p:childTnLst>
                                    <p:animMotion origin="layout" path="M 4.16667E-6 1.48148E-6 L -0.1099 -0.51204 " pathEditMode="relative" rAng="0" ptsTypes="AA">
                                      <p:cBhvr>
                                        <p:cTn id="151" dur="2000" fill="hold"/>
                                        <p:tgtEl>
                                          <p:spTgt spid="6"/>
                                        </p:tgtEl>
                                        <p:attrNameLst>
                                          <p:attrName>ppt_x</p:attrName>
                                          <p:attrName>ppt_y</p:attrName>
                                        </p:attrNameLst>
                                      </p:cBhvr>
                                      <p:rCtr x="-5495" y="-25602"/>
                                    </p:animMotion>
                                  </p:childTnLst>
                                </p:cTn>
                              </p:par>
                              <p:par>
                                <p:cTn id="152" presetID="64" presetClass="path" presetSubtype="0" accel="50000" decel="50000" fill="hold" grpId="0" nodeType="withEffect">
                                  <p:stCondLst>
                                    <p:cond delay="0"/>
                                  </p:stCondLst>
                                  <p:childTnLst>
                                    <p:animMotion origin="layout" path="M -4.16667E-7 1.48148E-6 L -0.16849 -0.49421 " pathEditMode="relative" rAng="0" ptsTypes="AA">
                                      <p:cBhvr>
                                        <p:cTn id="153" dur="2000" fill="hold"/>
                                        <p:tgtEl>
                                          <p:spTgt spid="269"/>
                                        </p:tgtEl>
                                        <p:attrNameLst>
                                          <p:attrName>ppt_x</p:attrName>
                                          <p:attrName>ppt_y</p:attrName>
                                        </p:attrNameLst>
                                      </p:cBhvr>
                                      <p:rCtr x="-8424" y="-24722"/>
                                    </p:animMotion>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1" nodeType="clickEffect">
                                  <p:stCondLst>
                                    <p:cond delay="0"/>
                                  </p:stCondLst>
                                  <p:childTnLst>
                                    <p:animEffect transition="out" filter="fade">
                                      <p:cBhvr>
                                        <p:cTn id="157" dur="500"/>
                                        <p:tgtEl>
                                          <p:spTgt spid="252"/>
                                        </p:tgtEl>
                                      </p:cBhvr>
                                    </p:animEffect>
                                    <p:set>
                                      <p:cBhvr>
                                        <p:cTn id="158" dur="1" fill="hold">
                                          <p:stCondLst>
                                            <p:cond delay="499"/>
                                          </p:stCondLst>
                                        </p:cTn>
                                        <p:tgtEl>
                                          <p:spTgt spid="252"/>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268"/>
                                        </p:tgtEl>
                                      </p:cBhvr>
                                    </p:animEffect>
                                    <p:set>
                                      <p:cBhvr>
                                        <p:cTn id="161" dur="1" fill="hold">
                                          <p:stCondLst>
                                            <p:cond delay="499"/>
                                          </p:stCondLst>
                                        </p:cTn>
                                        <p:tgtEl>
                                          <p:spTgt spid="268"/>
                                        </p:tgtEl>
                                        <p:attrNameLst>
                                          <p:attrName>style.visibility</p:attrName>
                                        </p:attrNameLst>
                                      </p:cBhvr>
                                      <p:to>
                                        <p:strVal val="hidden"/>
                                      </p:to>
                                    </p:set>
                                  </p:childTnLst>
                                </p:cTn>
                              </p:par>
                            </p:childTnLst>
                          </p:cTn>
                        </p:par>
                        <p:par>
                          <p:cTn id="162" fill="hold">
                            <p:stCondLst>
                              <p:cond delay="500"/>
                            </p:stCondLst>
                            <p:childTnLst>
                              <p:par>
                                <p:cTn id="163" presetID="2" presetClass="entr" presetSubtype="4" fill="hold" grpId="0" nodeType="afterEffect">
                                  <p:stCondLst>
                                    <p:cond delay="0"/>
                                  </p:stCondLst>
                                  <p:childTnLst>
                                    <p:set>
                                      <p:cBhvr>
                                        <p:cTn id="164" dur="1" fill="hold">
                                          <p:stCondLst>
                                            <p:cond delay="0"/>
                                          </p:stCondLst>
                                        </p:cTn>
                                        <p:tgtEl>
                                          <p:spTgt spid="291"/>
                                        </p:tgtEl>
                                        <p:attrNameLst>
                                          <p:attrName>style.visibility</p:attrName>
                                        </p:attrNameLst>
                                      </p:cBhvr>
                                      <p:to>
                                        <p:strVal val="visible"/>
                                      </p:to>
                                    </p:set>
                                    <p:anim calcmode="lin" valueType="num">
                                      <p:cBhvr additive="base">
                                        <p:cTn id="165" dur="500" fill="hold"/>
                                        <p:tgtEl>
                                          <p:spTgt spid="291"/>
                                        </p:tgtEl>
                                        <p:attrNameLst>
                                          <p:attrName>ppt_x</p:attrName>
                                        </p:attrNameLst>
                                      </p:cBhvr>
                                      <p:tavLst>
                                        <p:tav tm="0">
                                          <p:val>
                                            <p:strVal val="#ppt_x"/>
                                          </p:val>
                                        </p:tav>
                                        <p:tav tm="100000">
                                          <p:val>
                                            <p:strVal val="#ppt_x"/>
                                          </p:val>
                                        </p:tav>
                                      </p:tavLst>
                                    </p:anim>
                                    <p:anim calcmode="lin" valueType="num">
                                      <p:cBhvr additive="base">
                                        <p:cTn id="166" dur="500" fill="hold"/>
                                        <p:tgtEl>
                                          <p:spTgt spid="291"/>
                                        </p:tgtEl>
                                        <p:attrNameLst>
                                          <p:attrName>ppt_y</p:attrName>
                                        </p:attrNameLst>
                                      </p:cBhvr>
                                      <p:tavLst>
                                        <p:tav tm="0">
                                          <p:val>
                                            <p:strVal val="1+#ppt_h/2"/>
                                          </p:val>
                                        </p:tav>
                                        <p:tav tm="100000">
                                          <p:val>
                                            <p:strVal val="#ppt_y"/>
                                          </p:val>
                                        </p:tav>
                                      </p:tavLst>
                                    </p:anim>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5"/>
                                        </p:tgtEl>
                                        <p:attrNameLst>
                                          <p:attrName>style.visibility</p:attrName>
                                        </p:attrNameLst>
                                      </p:cBhvr>
                                      <p:to>
                                        <p:strVal val="visible"/>
                                      </p:to>
                                    </p:set>
                                    <p:animEffect transition="in" filter="wipe(right)">
                                      <p:cBhvr>
                                        <p:cTn id="170" dur="500"/>
                                        <p:tgtEl>
                                          <p:spTgt spid="5"/>
                                        </p:tgtEl>
                                      </p:cBhvr>
                                    </p:animEffect>
                                  </p:childTnLst>
                                </p:cTn>
                              </p:par>
                            </p:childTnLst>
                          </p:cTn>
                        </p:par>
                        <p:par>
                          <p:cTn id="171" fill="hold">
                            <p:stCondLst>
                              <p:cond delay="1500"/>
                            </p:stCondLst>
                            <p:childTnLst>
                              <p:par>
                                <p:cTn id="172" presetID="10" presetClass="entr" presetSubtype="0" fill="hold" grpId="1" nodeType="afterEffect">
                                  <p:stCondLst>
                                    <p:cond delay="0"/>
                                  </p:stCondLst>
                                  <p:childTnLst>
                                    <p:set>
                                      <p:cBhvr>
                                        <p:cTn id="173" dur="1" fill="hold">
                                          <p:stCondLst>
                                            <p:cond delay="0"/>
                                          </p:stCondLst>
                                        </p:cTn>
                                        <p:tgtEl>
                                          <p:spTgt spid="286"/>
                                        </p:tgtEl>
                                        <p:attrNameLst>
                                          <p:attrName>style.visibility</p:attrName>
                                        </p:attrNameLst>
                                      </p:cBhvr>
                                      <p:to>
                                        <p:strVal val="visible"/>
                                      </p:to>
                                    </p:set>
                                    <p:animEffect transition="in" filter="fade">
                                      <p:cBhvr>
                                        <p:cTn id="174" dur="500"/>
                                        <p:tgtEl>
                                          <p:spTgt spid="286"/>
                                        </p:tgtEl>
                                      </p:cBhvr>
                                    </p:animEffect>
                                  </p:childTnLst>
                                </p:cTn>
                              </p:par>
                              <p:par>
                                <p:cTn id="175" presetID="10" presetClass="entr" presetSubtype="0" fill="hold" grpId="1" nodeType="withEffect">
                                  <p:stCondLst>
                                    <p:cond delay="0"/>
                                  </p:stCondLst>
                                  <p:childTnLst>
                                    <p:set>
                                      <p:cBhvr>
                                        <p:cTn id="176" dur="1" fill="hold">
                                          <p:stCondLst>
                                            <p:cond delay="0"/>
                                          </p:stCondLst>
                                        </p:cTn>
                                        <p:tgtEl>
                                          <p:spTgt spid="287"/>
                                        </p:tgtEl>
                                        <p:attrNameLst>
                                          <p:attrName>style.visibility</p:attrName>
                                        </p:attrNameLst>
                                      </p:cBhvr>
                                      <p:to>
                                        <p:strVal val="visible"/>
                                      </p:to>
                                    </p:set>
                                    <p:animEffect transition="in" filter="fade">
                                      <p:cBhvr>
                                        <p:cTn id="177" dur="500"/>
                                        <p:tgtEl>
                                          <p:spTgt spid="287"/>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288"/>
                                        </p:tgtEl>
                                        <p:attrNameLst>
                                          <p:attrName>style.visibility</p:attrName>
                                        </p:attrNameLst>
                                      </p:cBhvr>
                                      <p:to>
                                        <p:strVal val="visible"/>
                                      </p:to>
                                    </p:set>
                                    <p:animEffect transition="in" filter="fade">
                                      <p:cBhvr>
                                        <p:cTn id="180" dur="500"/>
                                        <p:tgtEl>
                                          <p:spTgt spid="288"/>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89"/>
                                        </p:tgtEl>
                                        <p:attrNameLst>
                                          <p:attrName>style.visibility</p:attrName>
                                        </p:attrNameLst>
                                      </p:cBhvr>
                                      <p:to>
                                        <p:strVal val="visible"/>
                                      </p:to>
                                    </p:set>
                                    <p:animEffect transition="in" filter="fade">
                                      <p:cBhvr>
                                        <p:cTn id="183" dur="500"/>
                                        <p:tgtEl>
                                          <p:spTgt spid="28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xit" presetSubtype="4" fill="hold" grpId="1" nodeType="clickEffect">
                                  <p:stCondLst>
                                    <p:cond delay="0"/>
                                  </p:stCondLst>
                                  <p:childTnLst>
                                    <p:animEffect transition="out" filter="wipe(down)">
                                      <p:cBhvr>
                                        <p:cTn id="187" dur="500"/>
                                        <p:tgtEl>
                                          <p:spTgt spid="291"/>
                                        </p:tgtEl>
                                      </p:cBhvr>
                                    </p:animEffect>
                                    <p:set>
                                      <p:cBhvr>
                                        <p:cTn id="188" dur="1" fill="hold">
                                          <p:stCondLst>
                                            <p:cond delay="499"/>
                                          </p:stCondLst>
                                        </p:cTn>
                                        <p:tgtEl>
                                          <p:spTgt spid="291"/>
                                        </p:tgtEl>
                                        <p:attrNameLst>
                                          <p:attrName>style.visibility</p:attrName>
                                        </p:attrNameLst>
                                      </p:cBhvr>
                                      <p:to>
                                        <p:strVal val="hidden"/>
                                      </p:to>
                                    </p:set>
                                  </p:childTnLst>
                                </p:cTn>
                              </p:par>
                              <p:par>
                                <p:cTn id="189" presetID="10" presetClass="exit" presetSubtype="0" fill="hold" grpId="1" nodeType="withEffect">
                                  <p:stCondLst>
                                    <p:cond delay="0"/>
                                  </p:stCondLst>
                                  <p:childTnLst>
                                    <p:animEffect transition="out" filter="fade">
                                      <p:cBhvr>
                                        <p:cTn id="190" dur="500"/>
                                        <p:tgtEl>
                                          <p:spTgt spid="5"/>
                                        </p:tgtEl>
                                      </p:cBhvr>
                                    </p:animEffect>
                                    <p:set>
                                      <p:cBhvr>
                                        <p:cTn id="191" dur="1" fill="hold">
                                          <p:stCondLst>
                                            <p:cond delay="499"/>
                                          </p:stCondLst>
                                        </p:cTn>
                                        <p:tgtEl>
                                          <p:spTgt spid="5"/>
                                        </p:tgtEl>
                                        <p:attrNameLst>
                                          <p:attrName>style.visibility</p:attrName>
                                        </p:attrNameLst>
                                      </p:cBhvr>
                                      <p:to>
                                        <p:strVal val="hidden"/>
                                      </p:to>
                                    </p:set>
                                  </p:childTnLst>
                                </p:cTn>
                              </p:par>
                            </p:childTnLst>
                          </p:cTn>
                        </p:par>
                        <p:par>
                          <p:cTn id="192" fill="hold">
                            <p:stCondLst>
                              <p:cond delay="500"/>
                            </p:stCondLst>
                            <p:childTnLst>
                              <p:par>
                                <p:cTn id="193" presetID="2" presetClass="entr" presetSubtype="4" fill="hold" grpId="0" nodeType="afterEffect">
                                  <p:stCondLst>
                                    <p:cond delay="0"/>
                                  </p:stCondLst>
                                  <p:childTnLst>
                                    <p:set>
                                      <p:cBhvr>
                                        <p:cTn id="194" dur="1" fill="hold">
                                          <p:stCondLst>
                                            <p:cond delay="0"/>
                                          </p:stCondLst>
                                        </p:cTn>
                                        <p:tgtEl>
                                          <p:spTgt spid="284"/>
                                        </p:tgtEl>
                                        <p:attrNameLst>
                                          <p:attrName>style.visibility</p:attrName>
                                        </p:attrNameLst>
                                      </p:cBhvr>
                                      <p:to>
                                        <p:strVal val="visible"/>
                                      </p:to>
                                    </p:set>
                                    <p:anim calcmode="lin" valueType="num">
                                      <p:cBhvr additive="base">
                                        <p:cTn id="195" dur="500" fill="hold"/>
                                        <p:tgtEl>
                                          <p:spTgt spid="284"/>
                                        </p:tgtEl>
                                        <p:attrNameLst>
                                          <p:attrName>ppt_x</p:attrName>
                                        </p:attrNameLst>
                                      </p:cBhvr>
                                      <p:tavLst>
                                        <p:tav tm="0">
                                          <p:val>
                                            <p:strVal val="#ppt_x"/>
                                          </p:val>
                                        </p:tav>
                                        <p:tav tm="100000">
                                          <p:val>
                                            <p:strVal val="#ppt_x"/>
                                          </p:val>
                                        </p:tav>
                                      </p:tavLst>
                                    </p:anim>
                                    <p:anim calcmode="lin" valueType="num">
                                      <p:cBhvr additive="base">
                                        <p:cTn id="196" dur="500" fill="hold"/>
                                        <p:tgtEl>
                                          <p:spTgt spid="284"/>
                                        </p:tgtEl>
                                        <p:attrNameLst>
                                          <p:attrName>ppt_y</p:attrName>
                                        </p:attrNameLst>
                                      </p:cBhvr>
                                      <p:tavLst>
                                        <p:tav tm="0">
                                          <p:val>
                                            <p:strVal val="1+#ppt_h/2"/>
                                          </p:val>
                                        </p:tav>
                                        <p:tav tm="100000">
                                          <p:val>
                                            <p:strVal val="#ppt_y"/>
                                          </p:val>
                                        </p:tav>
                                      </p:tavLst>
                                    </p:anim>
                                  </p:childTnLst>
                                </p:cTn>
                              </p:par>
                            </p:childTnLst>
                          </p:cTn>
                        </p:par>
                        <p:par>
                          <p:cTn id="197" fill="hold">
                            <p:stCondLst>
                              <p:cond delay="1000"/>
                            </p:stCondLst>
                            <p:childTnLst>
                              <p:par>
                                <p:cTn id="198" presetID="64" presetClass="path" presetSubtype="0" accel="50000" decel="50000" fill="hold" grpId="0" nodeType="afterEffect">
                                  <p:stCondLst>
                                    <p:cond delay="0"/>
                                  </p:stCondLst>
                                  <p:childTnLst>
                                    <p:animMotion origin="layout" path="M -6.25E-7 -2.59259E-6 L 0.04375 -0.23819 " pathEditMode="relative" rAng="0" ptsTypes="AA">
                                      <p:cBhvr>
                                        <p:cTn id="199" dur="2000" fill="hold"/>
                                        <p:tgtEl>
                                          <p:spTgt spid="286"/>
                                        </p:tgtEl>
                                        <p:attrNameLst>
                                          <p:attrName>ppt_x</p:attrName>
                                          <p:attrName>ppt_y</p:attrName>
                                        </p:attrNameLst>
                                      </p:cBhvr>
                                      <p:rCtr x="2187" y="-11921"/>
                                    </p:animMotion>
                                  </p:childTnLst>
                                </p:cTn>
                              </p:par>
                              <p:par>
                                <p:cTn id="200" presetID="64" presetClass="path" presetSubtype="0" accel="50000" decel="50000" fill="hold" grpId="0" nodeType="withEffect">
                                  <p:stCondLst>
                                    <p:cond delay="0"/>
                                  </p:stCondLst>
                                  <p:childTnLst>
                                    <p:animMotion origin="layout" path="M 4.79167E-6 -2.59259E-6 L -0.01537 -0.25764 " pathEditMode="relative" rAng="0" ptsTypes="AA">
                                      <p:cBhvr>
                                        <p:cTn id="201" dur="2000" fill="hold"/>
                                        <p:tgtEl>
                                          <p:spTgt spid="287"/>
                                        </p:tgtEl>
                                        <p:attrNameLst>
                                          <p:attrName>ppt_x</p:attrName>
                                          <p:attrName>ppt_y</p:attrName>
                                        </p:attrNameLst>
                                      </p:cBhvr>
                                      <p:rCtr x="-768" y="-12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249" grpId="0"/>
      <p:bldP spid="249" grpId="1"/>
      <p:bldP spid="8" grpId="0"/>
      <p:bldP spid="8" grpId="1"/>
      <p:bldP spid="252" grpId="0"/>
      <p:bldP spid="252" grpId="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5" grpId="0" animBg="1"/>
      <p:bldP spid="5" grpId="1" animBg="1"/>
      <p:bldP spid="267" grpId="0" animBg="1"/>
      <p:bldP spid="267" grpId="1" animBg="1"/>
      <p:bldP spid="268" grpId="0" animBg="1"/>
      <p:bldP spid="268" grpId="1" animBg="1"/>
      <p:bldP spid="6" grpId="0" animBg="1"/>
      <p:bldP spid="269" grpId="0" animBg="1"/>
      <p:bldP spid="284" grpId="0"/>
      <p:bldP spid="286" grpId="0" animBg="1"/>
      <p:bldP spid="286" grpId="1" animBg="1"/>
      <p:bldP spid="287" grpId="0" animBg="1"/>
      <p:bldP spid="287" grpId="1" animBg="1"/>
      <p:bldP spid="288" grpId="0" animBg="1"/>
      <p:bldP spid="289" grpId="0" animBg="1"/>
      <p:bldP spid="291" grpId="0"/>
      <p:bldP spid="29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Gen2 Performance Accelerator</a:t>
            </a:r>
          </a:p>
        </p:txBody>
      </p:sp>
    </p:spTree>
    <p:extLst>
      <p:ext uri="{BB962C8B-B14F-4D97-AF65-F5344CB8AC3E}">
        <p14:creationId xmlns:p14="http://schemas.microsoft.com/office/powerpoint/2010/main" val="156318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dirty="0">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endPar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endParaRPr>
          </a:p>
          <a:p>
            <a:pPr defTabSz="932597" eaLnBrk="0" fontAlgn="base" hangingPunct="0">
              <a:spcBef>
                <a:spcPct val="0"/>
              </a:spcBef>
              <a:spcAft>
                <a:spcPct val="0"/>
              </a:spcAft>
            </a:pPr>
            <a:br>
              <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rPr>
            </a:br>
            <a:endParaRPr lang="en-US" altLang="en-US" sz="1836">
              <a:solidFill>
                <a:srgbClr val="1A1A1A"/>
              </a:solidFill>
              <a:latin typeface="Arial" panose="020B0604020202020204" pitchFamily="34" charset="0"/>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A3D15-FF30-4DDC-93E8-6B4DE690ABA3}"/>
              </a:ext>
            </a:extLst>
          </p:cNvPr>
          <p:cNvSpPr>
            <a:spLocks noGrp="1"/>
          </p:cNvSpPr>
          <p:nvPr>
            <p:ph type="title"/>
          </p:nvPr>
        </p:nvSpPr>
        <p:spPr/>
        <p:txBody>
          <a:bodyPr/>
          <a:lstStyle/>
          <a:p>
            <a:r>
              <a:rPr lang="en-US"/>
              <a:t>Lower Entry Point</a:t>
            </a:r>
          </a:p>
        </p:txBody>
      </p:sp>
      <p:graphicFrame>
        <p:nvGraphicFramePr>
          <p:cNvPr id="3" name="Diagram 2">
            <a:extLst>
              <a:ext uri="{FF2B5EF4-FFF2-40B4-BE49-F238E27FC236}">
                <a16:creationId xmlns:a16="http://schemas.microsoft.com/office/drawing/2014/main" id="{0982DD42-5493-4E4D-B420-36B11B7E9DCC}"/>
              </a:ext>
            </a:extLst>
          </p:cNvPr>
          <p:cNvGraphicFramePr/>
          <p:nvPr/>
        </p:nvGraphicFramePr>
        <p:xfrm>
          <a:off x="2073334" y="733994"/>
          <a:ext cx="8289807" cy="5526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F00E5A88-7AFB-46D4-B2EC-F3BACFDDDD1A}"/>
              </a:ext>
            </a:extLst>
          </p:cNvPr>
          <p:cNvGrpSpPr/>
          <p:nvPr/>
        </p:nvGrpSpPr>
        <p:grpSpPr>
          <a:xfrm>
            <a:off x="2372432" y="5094130"/>
            <a:ext cx="2838828" cy="1203173"/>
            <a:chOff x="8592871" y="204971"/>
            <a:chExt cx="2560320" cy="1188720"/>
          </a:xfrm>
        </p:grpSpPr>
        <p:sp>
          <p:nvSpPr>
            <p:cNvPr id="5" name="Rectangle 4">
              <a:extLst>
                <a:ext uri="{FF2B5EF4-FFF2-40B4-BE49-F238E27FC236}">
                  <a16:creationId xmlns:a16="http://schemas.microsoft.com/office/drawing/2014/main" id="{49CC51DD-1D2F-41A1-9E51-4A128D54B0CE}"/>
                </a:ext>
              </a:extLst>
            </p:cNvPr>
            <p:cNvSpPr/>
            <p:nvPr/>
          </p:nvSpPr>
          <p:spPr bwMode="auto">
            <a:xfrm>
              <a:off x="8592871" y="204971"/>
              <a:ext cx="2560320" cy="1188720"/>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endParaRPr lang="en-GB" sz="272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341393BF-822A-4D96-BD7D-C1A0282F9071}"/>
                </a:ext>
              </a:extLst>
            </p:cNvPr>
            <p:cNvSpPr/>
            <p:nvPr/>
          </p:nvSpPr>
          <p:spPr bwMode="auto">
            <a:xfrm>
              <a:off x="8730031" y="302212"/>
              <a:ext cx="1097280" cy="45720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r>
                <a:rPr lang="en-US" sz="2175">
                  <a:gradFill>
                    <a:gsLst>
                      <a:gs pos="0">
                        <a:srgbClr val="FFFFFF"/>
                      </a:gs>
                      <a:gs pos="100000">
                        <a:srgbClr val="FFFFFF"/>
                      </a:gs>
                    </a:gsLst>
                    <a:lin ang="5400000" scaled="0"/>
                  </a:gradFill>
                </a:rPr>
                <a:t>Cores</a:t>
              </a:r>
              <a:endParaRPr lang="en-GB" sz="2175">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F4CE2E55-C0EC-49B3-BBEE-E846A4D8A1E1}"/>
                </a:ext>
              </a:extLst>
            </p:cNvPr>
            <p:cNvSpPr/>
            <p:nvPr/>
          </p:nvSpPr>
          <p:spPr bwMode="auto">
            <a:xfrm>
              <a:off x="9918751" y="302212"/>
              <a:ext cx="1097280" cy="45720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r>
                <a:rPr lang="en-US" sz="2175">
                  <a:gradFill>
                    <a:gsLst>
                      <a:gs pos="0">
                        <a:srgbClr val="FFFFFF"/>
                      </a:gs>
                      <a:gs pos="100000">
                        <a:srgbClr val="FFFFFF"/>
                      </a:gs>
                    </a:gsLst>
                    <a:lin ang="5400000" scaled="0"/>
                  </a:gradFill>
                </a:rPr>
                <a:t>Memory</a:t>
              </a:r>
              <a:endParaRPr lang="en-GB" sz="2175">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DD55F950-C730-4518-BFB4-39D843CD6F56}"/>
                </a:ext>
              </a:extLst>
            </p:cNvPr>
            <p:cNvSpPr/>
            <p:nvPr/>
          </p:nvSpPr>
          <p:spPr bwMode="auto">
            <a:xfrm>
              <a:off x="8730031" y="829681"/>
              <a:ext cx="2286000" cy="45720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8006" fontAlgn="base">
                <a:spcBef>
                  <a:spcPct val="0"/>
                </a:spcBef>
                <a:spcAft>
                  <a:spcPct val="0"/>
                </a:spcAft>
              </a:pPr>
              <a:r>
                <a:rPr lang="en-US" sz="2175">
                  <a:gradFill>
                    <a:gsLst>
                      <a:gs pos="0">
                        <a:srgbClr val="FFFFFF"/>
                      </a:gs>
                      <a:gs pos="100000">
                        <a:srgbClr val="FFFFFF"/>
                      </a:gs>
                    </a:gsLst>
                    <a:lin ang="5400000" scaled="0"/>
                  </a:gradFill>
                </a:rPr>
                <a:t>SSD </a:t>
              </a:r>
              <a:r>
                <a:rPr lang="en-US" sz="2175" err="1">
                  <a:gradFill>
                    <a:gsLst>
                      <a:gs pos="0">
                        <a:srgbClr val="FFFFFF"/>
                      </a:gs>
                      <a:gs pos="100000">
                        <a:srgbClr val="FFFFFF"/>
                      </a:gs>
                    </a:gsLst>
                    <a:lin ang="5400000" scaled="0"/>
                  </a:gradFill>
                </a:rPr>
                <a:t>Tempdb</a:t>
              </a:r>
              <a:endParaRPr lang="en-GB" sz="2175">
                <a:gradFill>
                  <a:gsLst>
                    <a:gs pos="0">
                      <a:srgbClr val="FFFFFF"/>
                    </a:gs>
                    <a:gs pos="100000">
                      <a:srgbClr val="FFFFFF"/>
                    </a:gs>
                  </a:gsLst>
                  <a:lin ang="5400000" scaled="0"/>
                </a:gradFill>
              </a:endParaRPr>
            </a:p>
          </p:txBody>
        </p:sp>
      </p:grpSp>
      <p:grpSp>
        <p:nvGrpSpPr>
          <p:cNvPr id="52" name="Group 51">
            <a:extLst>
              <a:ext uri="{FF2B5EF4-FFF2-40B4-BE49-F238E27FC236}">
                <a16:creationId xmlns:a16="http://schemas.microsoft.com/office/drawing/2014/main" id="{45E22FAB-F044-4C9E-A35C-D059B06DD1E5}"/>
              </a:ext>
            </a:extLst>
          </p:cNvPr>
          <p:cNvGrpSpPr/>
          <p:nvPr/>
        </p:nvGrpSpPr>
        <p:grpSpPr>
          <a:xfrm>
            <a:off x="14053" y="1199017"/>
            <a:ext cx="5089084" cy="1879544"/>
            <a:chOff x="4714610" y="3020995"/>
            <a:chExt cx="4482672" cy="1714501"/>
          </a:xfrm>
        </p:grpSpPr>
        <p:sp>
          <p:nvSpPr>
            <p:cNvPr id="38" name="Rectangle 37">
              <a:extLst>
                <a:ext uri="{FF2B5EF4-FFF2-40B4-BE49-F238E27FC236}">
                  <a16:creationId xmlns:a16="http://schemas.microsoft.com/office/drawing/2014/main" id="{D7108066-8BCD-46FD-8243-AC374D800896}"/>
                </a:ext>
              </a:extLst>
            </p:cNvPr>
            <p:cNvSpPr/>
            <p:nvPr/>
          </p:nvSpPr>
          <p:spPr bwMode="auto">
            <a:xfrm>
              <a:off x="4888186" y="3020995"/>
              <a:ext cx="1800225" cy="1285875"/>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GB" sz="1700">
                <a:gradFill>
                  <a:gsLst>
                    <a:gs pos="0">
                      <a:srgbClr val="FFFFFF"/>
                    </a:gs>
                    <a:gs pos="100000">
                      <a:srgbClr val="FFFFFF"/>
                    </a:gs>
                  </a:gsLst>
                  <a:lin ang="5400000" scaled="0"/>
                </a:gradFill>
                <a:latin typeface="Segoe UI"/>
              </a:endParaRPr>
            </a:p>
          </p:txBody>
        </p:sp>
        <p:sp>
          <p:nvSpPr>
            <p:cNvPr id="39" name="Rectangle 38">
              <a:extLst>
                <a:ext uri="{FF2B5EF4-FFF2-40B4-BE49-F238E27FC236}">
                  <a16:creationId xmlns:a16="http://schemas.microsoft.com/office/drawing/2014/main" id="{5A96EB63-6164-4A08-9795-72B700A36AB8}"/>
                </a:ext>
              </a:extLst>
            </p:cNvPr>
            <p:cNvSpPr/>
            <p:nvPr/>
          </p:nvSpPr>
          <p:spPr bwMode="auto">
            <a:xfrm>
              <a:off x="4984627"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Cores</a:t>
              </a:r>
              <a:endParaRPr lang="en-GB" sz="1700">
                <a:gradFill>
                  <a:gsLst>
                    <a:gs pos="0">
                      <a:srgbClr val="FFFFFF"/>
                    </a:gs>
                    <a:gs pos="100000">
                      <a:srgbClr val="FFFFFF"/>
                    </a:gs>
                  </a:gsLst>
                  <a:lin ang="5400000" scaled="0"/>
                </a:gradFill>
                <a:latin typeface="Segoe UI"/>
              </a:endParaRPr>
            </a:p>
          </p:txBody>
        </p:sp>
        <p:sp>
          <p:nvSpPr>
            <p:cNvPr id="40" name="Rectangle 39">
              <a:extLst>
                <a:ext uri="{FF2B5EF4-FFF2-40B4-BE49-F238E27FC236}">
                  <a16:creationId xmlns:a16="http://schemas.microsoft.com/office/drawing/2014/main" id="{D664CA9F-4FE8-4080-A86A-F80976A589FB}"/>
                </a:ext>
              </a:extLst>
            </p:cNvPr>
            <p:cNvSpPr/>
            <p:nvPr/>
          </p:nvSpPr>
          <p:spPr bwMode="auto">
            <a:xfrm>
              <a:off x="5820446"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Memory</a:t>
              </a:r>
              <a:endParaRPr lang="en-GB" sz="1700">
                <a:gradFill>
                  <a:gsLst>
                    <a:gs pos="0">
                      <a:srgbClr val="FFFFFF"/>
                    </a:gs>
                    <a:gs pos="100000">
                      <a:srgbClr val="FFFFFF"/>
                    </a:gs>
                  </a:gsLst>
                  <a:lin ang="5400000" scaled="0"/>
                </a:gradFill>
                <a:latin typeface="Segoe UI"/>
              </a:endParaRPr>
            </a:p>
          </p:txBody>
        </p:sp>
        <p:sp>
          <p:nvSpPr>
            <p:cNvPr id="41" name="Rectangle 40">
              <a:extLst>
                <a:ext uri="{FF2B5EF4-FFF2-40B4-BE49-F238E27FC236}">
                  <a16:creationId xmlns:a16="http://schemas.microsoft.com/office/drawing/2014/main" id="{493FB0BA-A0A5-4A6A-8031-E18DCF210E67}"/>
                </a:ext>
              </a:extLst>
            </p:cNvPr>
            <p:cNvSpPr/>
            <p:nvPr/>
          </p:nvSpPr>
          <p:spPr bwMode="auto">
            <a:xfrm>
              <a:off x="4984627" y="3771089"/>
              <a:ext cx="1607344"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NVMe</a:t>
              </a:r>
              <a:r>
                <a:rPr lang="en-US" sz="1700">
                  <a:gradFill>
                    <a:gsLst>
                      <a:gs pos="0">
                        <a:srgbClr val="FFFFFF"/>
                      </a:gs>
                      <a:gs pos="100000">
                        <a:srgbClr val="FFFFFF"/>
                      </a:gs>
                    </a:gsLst>
                    <a:lin ang="5400000" scaled="0"/>
                  </a:gradFill>
                  <a:latin typeface="Segoe UI"/>
                </a:rPr>
                <a:t> SSD</a:t>
              </a:r>
              <a:endParaRPr lang="en-GB" sz="1700">
                <a:gradFill>
                  <a:gsLst>
                    <a:gs pos="0">
                      <a:srgbClr val="FFFFFF"/>
                    </a:gs>
                    <a:gs pos="100000">
                      <a:srgbClr val="FFFFFF"/>
                    </a:gs>
                  </a:gsLst>
                  <a:lin ang="5400000" scaled="0"/>
                </a:gradFill>
                <a:latin typeface="Segoe UI"/>
              </a:endParaRPr>
            </a:p>
          </p:txBody>
        </p:sp>
        <p:sp>
          <p:nvSpPr>
            <p:cNvPr id="42" name="Rectangle 41">
              <a:extLst>
                <a:ext uri="{FF2B5EF4-FFF2-40B4-BE49-F238E27FC236}">
                  <a16:creationId xmlns:a16="http://schemas.microsoft.com/office/drawing/2014/main" id="{5317E01E-E516-4D21-8348-8854099D20A9}"/>
                </a:ext>
              </a:extLst>
            </p:cNvPr>
            <p:cNvSpPr/>
            <p:nvPr/>
          </p:nvSpPr>
          <p:spPr bwMode="auto">
            <a:xfrm>
              <a:off x="4716736" y="4414027"/>
              <a:ext cx="1285875"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 Cache</a:t>
              </a:r>
              <a:endParaRPr lang="en-GB" sz="1700">
                <a:gradFill>
                  <a:gsLst>
                    <a:gs pos="0">
                      <a:srgbClr val="FFFFFF"/>
                    </a:gs>
                    <a:gs pos="100000">
                      <a:srgbClr val="FFFFFF"/>
                    </a:gs>
                  </a:gsLst>
                  <a:lin ang="5400000" scaled="0"/>
                </a:gradFill>
                <a:latin typeface="Segoe UI"/>
              </a:endParaRPr>
            </a:p>
          </p:txBody>
        </p:sp>
        <p:sp>
          <p:nvSpPr>
            <p:cNvPr id="43" name="Rectangle 42">
              <a:extLst>
                <a:ext uri="{FF2B5EF4-FFF2-40B4-BE49-F238E27FC236}">
                  <a16:creationId xmlns:a16="http://schemas.microsoft.com/office/drawing/2014/main" id="{965B3C5B-8EA0-45CE-9E8D-8A39723ECDB6}"/>
                </a:ext>
              </a:extLst>
            </p:cNvPr>
            <p:cNvSpPr/>
            <p:nvPr/>
          </p:nvSpPr>
          <p:spPr bwMode="auto">
            <a:xfrm>
              <a:off x="6056189" y="4414027"/>
              <a:ext cx="803672"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Tempdb</a:t>
              </a:r>
              <a:endParaRPr lang="en-GB" sz="1700">
                <a:gradFill>
                  <a:gsLst>
                    <a:gs pos="0">
                      <a:srgbClr val="FFFFFF"/>
                    </a:gs>
                    <a:gs pos="100000">
                      <a:srgbClr val="FFFFFF"/>
                    </a:gs>
                  </a:gsLst>
                  <a:lin ang="5400000" scaled="0"/>
                </a:gradFill>
                <a:latin typeface="Segoe UI"/>
              </a:endParaRPr>
            </a:p>
          </p:txBody>
        </p:sp>
        <p:sp>
          <p:nvSpPr>
            <p:cNvPr id="44" name="Trapezoid 43">
              <a:extLst>
                <a:ext uri="{FF2B5EF4-FFF2-40B4-BE49-F238E27FC236}">
                  <a16:creationId xmlns:a16="http://schemas.microsoft.com/office/drawing/2014/main" id="{C47756A7-9E1A-42BA-8DEE-D4756A230996}"/>
                </a:ext>
              </a:extLst>
            </p:cNvPr>
            <p:cNvSpPr/>
            <p:nvPr/>
          </p:nvSpPr>
          <p:spPr bwMode="auto">
            <a:xfrm>
              <a:off x="4714610" y="4120190"/>
              <a:ext cx="2145252" cy="255997"/>
            </a:xfrm>
            <a:prstGeom prst="trapezoid">
              <a:avLst>
                <a:gd name="adj" fmla="val 106163"/>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US" sz="1700">
                <a:gradFill>
                  <a:gsLst>
                    <a:gs pos="0">
                      <a:srgbClr val="FFFFFF"/>
                    </a:gs>
                    <a:gs pos="100000">
                      <a:srgbClr val="FFFFFF"/>
                    </a:gs>
                  </a:gsLst>
                  <a:lin ang="5400000" scaled="0"/>
                </a:gradFill>
                <a:latin typeface="Segoe UI"/>
              </a:endParaRPr>
            </a:p>
          </p:txBody>
        </p:sp>
        <p:sp>
          <p:nvSpPr>
            <p:cNvPr id="45" name="Rectangle 44">
              <a:extLst>
                <a:ext uri="{FF2B5EF4-FFF2-40B4-BE49-F238E27FC236}">
                  <a16:creationId xmlns:a16="http://schemas.microsoft.com/office/drawing/2014/main" id="{E53082ED-2A4F-424C-A212-4E10FFC3717C}"/>
                </a:ext>
              </a:extLst>
            </p:cNvPr>
            <p:cNvSpPr/>
            <p:nvPr/>
          </p:nvSpPr>
          <p:spPr bwMode="auto">
            <a:xfrm>
              <a:off x="7225606" y="3020995"/>
              <a:ext cx="1800225" cy="1285875"/>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GB" sz="1700">
                <a:gradFill>
                  <a:gsLst>
                    <a:gs pos="0">
                      <a:srgbClr val="FFFFFF"/>
                    </a:gs>
                    <a:gs pos="100000">
                      <a:srgbClr val="FFFFFF"/>
                    </a:gs>
                  </a:gsLst>
                  <a:lin ang="5400000" scaled="0"/>
                </a:gradFill>
                <a:latin typeface="Segoe UI"/>
              </a:endParaRPr>
            </a:p>
          </p:txBody>
        </p:sp>
        <p:sp>
          <p:nvSpPr>
            <p:cNvPr id="46" name="Rectangle 45">
              <a:extLst>
                <a:ext uri="{FF2B5EF4-FFF2-40B4-BE49-F238E27FC236}">
                  <a16:creationId xmlns:a16="http://schemas.microsoft.com/office/drawing/2014/main" id="{027D5B68-96A3-4BFD-9BE4-557EB7668064}"/>
                </a:ext>
              </a:extLst>
            </p:cNvPr>
            <p:cNvSpPr/>
            <p:nvPr/>
          </p:nvSpPr>
          <p:spPr bwMode="auto">
            <a:xfrm>
              <a:off x="7322047"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Cores</a:t>
              </a:r>
              <a:endParaRPr lang="en-GB" sz="1700">
                <a:gradFill>
                  <a:gsLst>
                    <a:gs pos="0">
                      <a:srgbClr val="FFFFFF"/>
                    </a:gs>
                    <a:gs pos="100000">
                      <a:srgbClr val="FFFFFF"/>
                    </a:gs>
                  </a:gsLst>
                  <a:lin ang="5400000" scaled="0"/>
                </a:gradFill>
                <a:latin typeface="Segoe UI"/>
              </a:endParaRPr>
            </a:p>
          </p:txBody>
        </p:sp>
        <p:sp>
          <p:nvSpPr>
            <p:cNvPr id="47" name="Rectangle 46">
              <a:extLst>
                <a:ext uri="{FF2B5EF4-FFF2-40B4-BE49-F238E27FC236}">
                  <a16:creationId xmlns:a16="http://schemas.microsoft.com/office/drawing/2014/main" id="{688F3B1B-F6E5-4F00-B4BC-E3D6A5C4B7DD}"/>
                </a:ext>
              </a:extLst>
            </p:cNvPr>
            <p:cNvSpPr/>
            <p:nvPr/>
          </p:nvSpPr>
          <p:spPr bwMode="auto">
            <a:xfrm>
              <a:off x="8157866" y="3089368"/>
              <a:ext cx="771525" cy="626736"/>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Memory</a:t>
              </a:r>
              <a:endParaRPr lang="en-GB" sz="1700">
                <a:gradFill>
                  <a:gsLst>
                    <a:gs pos="0">
                      <a:srgbClr val="FFFFFF"/>
                    </a:gs>
                    <a:gs pos="100000">
                      <a:srgbClr val="FFFFFF"/>
                    </a:gs>
                  </a:gsLst>
                  <a:lin ang="5400000" scaled="0"/>
                </a:gradFill>
                <a:latin typeface="Segoe UI"/>
              </a:endParaRPr>
            </a:p>
          </p:txBody>
        </p:sp>
        <p:sp>
          <p:nvSpPr>
            <p:cNvPr id="48" name="Rectangle 47">
              <a:extLst>
                <a:ext uri="{FF2B5EF4-FFF2-40B4-BE49-F238E27FC236}">
                  <a16:creationId xmlns:a16="http://schemas.microsoft.com/office/drawing/2014/main" id="{0DF2762D-CBA7-443B-BF9A-85EB69A700A2}"/>
                </a:ext>
              </a:extLst>
            </p:cNvPr>
            <p:cNvSpPr/>
            <p:nvPr/>
          </p:nvSpPr>
          <p:spPr bwMode="auto">
            <a:xfrm>
              <a:off x="7322047" y="3771089"/>
              <a:ext cx="1607344"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NVMe</a:t>
              </a:r>
              <a:r>
                <a:rPr lang="en-US" sz="1700">
                  <a:gradFill>
                    <a:gsLst>
                      <a:gs pos="0">
                        <a:srgbClr val="FFFFFF"/>
                      </a:gs>
                      <a:gs pos="100000">
                        <a:srgbClr val="FFFFFF"/>
                      </a:gs>
                    </a:gsLst>
                    <a:lin ang="5400000" scaled="0"/>
                  </a:gradFill>
                  <a:latin typeface="Segoe UI"/>
                </a:rPr>
                <a:t> SSD</a:t>
              </a:r>
              <a:endParaRPr lang="en-GB" sz="1700">
                <a:gradFill>
                  <a:gsLst>
                    <a:gs pos="0">
                      <a:srgbClr val="FFFFFF"/>
                    </a:gs>
                    <a:gs pos="100000">
                      <a:srgbClr val="FFFFFF"/>
                    </a:gs>
                  </a:gsLst>
                  <a:lin ang="5400000" scaled="0"/>
                </a:gradFill>
                <a:latin typeface="Segoe UI"/>
              </a:endParaRPr>
            </a:p>
          </p:txBody>
        </p:sp>
        <p:sp>
          <p:nvSpPr>
            <p:cNvPr id="49" name="Rectangle 48">
              <a:extLst>
                <a:ext uri="{FF2B5EF4-FFF2-40B4-BE49-F238E27FC236}">
                  <a16:creationId xmlns:a16="http://schemas.microsoft.com/office/drawing/2014/main" id="{2350A751-9B7E-435A-A302-D4E286560BCC}"/>
                </a:ext>
              </a:extLst>
            </p:cNvPr>
            <p:cNvSpPr/>
            <p:nvPr/>
          </p:nvSpPr>
          <p:spPr bwMode="auto">
            <a:xfrm>
              <a:off x="7054156" y="4414027"/>
              <a:ext cx="1285875"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a:gradFill>
                    <a:gsLst>
                      <a:gs pos="0">
                        <a:srgbClr val="FFFFFF"/>
                      </a:gs>
                      <a:gs pos="100000">
                        <a:srgbClr val="FFFFFF"/>
                      </a:gs>
                    </a:gsLst>
                    <a:lin ang="5400000" scaled="0"/>
                  </a:gradFill>
                  <a:latin typeface="Segoe UI"/>
                </a:rPr>
                <a:t> Cache</a:t>
              </a:r>
              <a:endParaRPr lang="en-GB" sz="1700">
                <a:gradFill>
                  <a:gsLst>
                    <a:gs pos="0">
                      <a:srgbClr val="FFFFFF"/>
                    </a:gs>
                    <a:gs pos="100000">
                      <a:srgbClr val="FFFFFF"/>
                    </a:gs>
                  </a:gsLst>
                  <a:lin ang="5400000" scaled="0"/>
                </a:gradFill>
                <a:latin typeface="Segoe UI"/>
              </a:endParaRPr>
            </a:p>
          </p:txBody>
        </p:sp>
        <p:sp>
          <p:nvSpPr>
            <p:cNvPr id="50" name="Rectangle 49">
              <a:extLst>
                <a:ext uri="{FF2B5EF4-FFF2-40B4-BE49-F238E27FC236}">
                  <a16:creationId xmlns:a16="http://schemas.microsoft.com/office/drawing/2014/main" id="{9B220A2A-69DA-4242-B3CF-D2466599501F}"/>
                </a:ext>
              </a:extLst>
            </p:cNvPr>
            <p:cNvSpPr/>
            <p:nvPr/>
          </p:nvSpPr>
          <p:spPr bwMode="auto">
            <a:xfrm>
              <a:off x="8393609" y="4414027"/>
              <a:ext cx="803672" cy="321469"/>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700" err="1">
                  <a:gradFill>
                    <a:gsLst>
                      <a:gs pos="0">
                        <a:srgbClr val="FFFFFF"/>
                      </a:gs>
                      <a:gs pos="100000">
                        <a:srgbClr val="FFFFFF"/>
                      </a:gs>
                    </a:gsLst>
                    <a:lin ang="5400000" scaled="0"/>
                  </a:gradFill>
                  <a:latin typeface="Segoe UI"/>
                </a:rPr>
                <a:t>Tempdb</a:t>
              </a:r>
              <a:endParaRPr lang="en-GB" sz="1700">
                <a:gradFill>
                  <a:gsLst>
                    <a:gs pos="0">
                      <a:srgbClr val="FFFFFF"/>
                    </a:gs>
                    <a:gs pos="100000">
                      <a:srgbClr val="FFFFFF"/>
                    </a:gs>
                  </a:gsLst>
                  <a:lin ang="5400000" scaled="0"/>
                </a:gradFill>
                <a:latin typeface="Segoe UI"/>
              </a:endParaRPr>
            </a:p>
          </p:txBody>
        </p:sp>
        <p:sp>
          <p:nvSpPr>
            <p:cNvPr id="51" name="Trapezoid 50">
              <a:extLst>
                <a:ext uri="{FF2B5EF4-FFF2-40B4-BE49-F238E27FC236}">
                  <a16:creationId xmlns:a16="http://schemas.microsoft.com/office/drawing/2014/main" id="{F652EF90-533F-4086-9562-9A345A4AC7BC}"/>
                </a:ext>
              </a:extLst>
            </p:cNvPr>
            <p:cNvSpPr/>
            <p:nvPr/>
          </p:nvSpPr>
          <p:spPr bwMode="auto">
            <a:xfrm>
              <a:off x="7052030" y="4120190"/>
              <a:ext cx="2145252" cy="255997"/>
            </a:xfrm>
            <a:prstGeom prst="trapezoid">
              <a:avLst>
                <a:gd name="adj" fmla="val 106163"/>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US" sz="1700">
                <a:gradFill>
                  <a:gsLst>
                    <a:gs pos="0">
                      <a:srgbClr val="FFFFFF"/>
                    </a:gs>
                    <a:gs pos="100000">
                      <a:srgbClr val="FFFFFF"/>
                    </a:gs>
                  </a:gsLst>
                  <a:lin ang="5400000" scaled="0"/>
                </a:gradFill>
                <a:latin typeface="Segoe UI"/>
              </a:endParaRPr>
            </a:p>
          </p:txBody>
        </p:sp>
      </p:grpSp>
      <p:grpSp>
        <p:nvGrpSpPr>
          <p:cNvPr id="86" name="Group 85">
            <a:extLst>
              <a:ext uri="{FF2B5EF4-FFF2-40B4-BE49-F238E27FC236}">
                <a16:creationId xmlns:a16="http://schemas.microsoft.com/office/drawing/2014/main" id="{1EF5BF24-620E-487B-93EB-DC0CEF2FC1E1}"/>
              </a:ext>
            </a:extLst>
          </p:cNvPr>
          <p:cNvGrpSpPr/>
          <p:nvPr/>
        </p:nvGrpSpPr>
        <p:grpSpPr>
          <a:xfrm>
            <a:off x="7143011" y="3002455"/>
            <a:ext cx="1989554" cy="1243471"/>
            <a:chOff x="5257349" y="2277557"/>
            <a:chExt cx="1575361" cy="1097280"/>
          </a:xfrm>
        </p:grpSpPr>
        <p:sp>
          <p:nvSpPr>
            <p:cNvPr id="69" name="Rectangle 68">
              <a:extLst>
                <a:ext uri="{FF2B5EF4-FFF2-40B4-BE49-F238E27FC236}">
                  <a16:creationId xmlns:a16="http://schemas.microsoft.com/office/drawing/2014/main" id="{972CAB92-22A9-4ED2-AE32-7D1F83751D63}"/>
                </a:ext>
              </a:extLst>
            </p:cNvPr>
            <p:cNvSpPr/>
            <p:nvPr/>
          </p:nvSpPr>
          <p:spPr bwMode="auto">
            <a:xfrm>
              <a:off x="5384814" y="2277557"/>
              <a:ext cx="1321991" cy="822960"/>
            </a:xfrm>
            <a:prstGeom prst="rect">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GB" sz="1360">
                <a:gradFill>
                  <a:gsLst>
                    <a:gs pos="0">
                      <a:srgbClr val="FFFFFF"/>
                    </a:gs>
                    <a:gs pos="100000">
                      <a:srgbClr val="FFFFFF"/>
                    </a:gs>
                  </a:gsLst>
                  <a:lin ang="5400000" scaled="0"/>
                </a:gradFill>
                <a:latin typeface="Segoe UI"/>
              </a:endParaRPr>
            </a:p>
          </p:txBody>
        </p:sp>
        <p:sp>
          <p:nvSpPr>
            <p:cNvPr id="70" name="Rectangle 69">
              <a:extLst>
                <a:ext uri="{FF2B5EF4-FFF2-40B4-BE49-F238E27FC236}">
                  <a16:creationId xmlns:a16="http://schemas.microsoft.com/office/drawing/2014/main" id="{8240EAB6-B36B-4D53-81B0-7EBCFF4430DD}"/>
                </a:ext>
              </a:extLst>
            </p:cNvPr>
            <p:cNvSpPr/>
            <p:nvPr/>
          </p:nvSpPr>
          <p:spPr bwMode="auto">
            <a:xfrm>
              <a:off x="5455635" y="2321316"/>
              <a:ext cx="566568" cy="401111"/>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a:gradFill>
                    <a:gsLst>
                      <a:gs pos="0">
                        <a:srgbClr val="FFFFFF"/>
                      </a:gs>
                      <a:gs pos="100000">
                        <a:srgbClr val="FFFFFF"/>
                      </a:gs>
                    </a:gsLst>
                    <a:lin ang="5400000" scaled="0"/>
                  </a:gradFill>
                  <a:latin typeface="Segoe UI"/>
                </a:rPr>
                <a:t>Cores</a:t>
              </a:r>
              <a:endParaRPr lang="en-GB" sz="1360">
                <a:gradFill>
                  <a:gsLst>
                    <a:gs pos="0">
                      <a:srgbClr val="FFFFFF"/>
                    </a:gs>
                    <a:gs pos="100000">
                      <a:srgbClr val="FFFFFF"/>
                    </a:gs>
                  </a:gsLst>
                  <a:lin ang="5400000" scaled="0"/>
                </a:gradFill>
                <a:latin typeface="Segoe UI"/>
              </a:endParaRPr>
            </a:p>
          </p:txBody>
        </p:sp>
        <p:sp>
          <p:nvSpPr>
            <p:cNvPr id="71" name="Rectangle 70">
              <a:extLst>
                <a:ext uri="{FF2B5EF4-FFF2-40B4-BE49-F238E27FC236}">
                  <a16:creationId xmlns:a16="http://schemas.microsoft.com/office/drawing/2014/main" id="{B22610CE-2E04-4745-9F62-1AFD9F8D293E}"/>
                </a:ext>
              </a:extLst>
            </p:cNvPr>
            <p:cNvSpPr/>
            <p:nvPr/>
          </p:nvSpPr>
          <p:spPr bwMode="auto">
            <a:xfrm>
              <a:off x="6069417" y="2321316"/>
              <a:ext cx="566568" cy="401111"/>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a:gradFill>
                    <a:gsLst>
                      <a:gs pos="0">
                        <a:srgbClr val="FFFFFF"/>
                      </a:gs>
                      <a:gs pos="100000">
                        <a:srgbClr val="FFFFFF"/>
                      </a:gs>
                    </a:gsLst>
                    <a:lin ang="5400000" scaled="0"/>
                  </a:gradFill>
                  <a:latin typeface="Segoe UI"/>
                </a:rPr>
                <a:t>Memory</a:t>
              </a:r>
              <a:endParaRPr lang="en-GB" sz="1360">
                <a:gradFill>
                  <a:gsLst>
                    <a:gs pos="0">
                      <a:srgbClr val="FFFFFF"/>
                    </a:gs>
                    <a:gs pos="100000">
                      <a:srgbClr val="FFFFFF"/>
                    </a:gs>
                  </a:gsLst>
                  <a:lin ang="5400000" scaled="0"/>
                </a:gradFill>
                <a:latin typeface="Segoe UI"/>
              </a:endParaRPr>
            </a:p>
          </p:txBody>
        </p:sp>
        <p:sp>
          <p:nvSpPr>
            <p:cNvPr id="72" name="Rectangle 71">
              <a:extLst>
                <a:ext uri="{FF2B5EF4-FFF2-40B4-BE49-F238E27FC236}">
                  <a16:creationId xmlns:a16="http://schemas.microsoft.com/office/drawing/2014/main" id="{07D8BABE-6246-47C2-A843-1ACF6BA5B3F3}"/>
                </a:ext>
              </a:extLst>
            </p:cNvPr>
            <p:cNvSpPr/>
            <p:nvPr/>
          </p:nvSpPr>
          <p:spPr bwMode="auto">
            <a:xfrm>
              <a:off x="5455635" y="2757617"/>
              <a:ext cx="1180349" cy="20574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err="1">
                  <a:gradFill>
                    <a:gsLst>
                      <a:gs pos="0">
                        <a:srgbClr val="FFFFFF"/>
                      </a:gs>
                      <a:gs pos="100000">
                        <a:srgbClr val="FFFFFF"/>
                      </a:gs>
                    </a:gsLst>
                    <a:lin ang="5400000" scaled="0"/>
                  </a:gradFill>
                  <a:latin typeface="Segoe UI"/>
                </a:rPr>
                <a:t>NVMe</a:t>
              </a:r>
              <a:r>
                <a:rPr lang="en-US" sz="1360">
                  <a:gradFill>
                    <a:gsLst>
                      <a:gs pos="0">
                        <a:srgbClr val="FFFFFF"/>
                      </a:gs>
                      <a:gs pos="100000">
                        <a:srgbClr val="FFFFFF"/>
                      </a:gs>
                    </a:gsLst>
                    <a:lin ang="5400000" scaled="0"/>
                  </a:gradFill>
                  <a:latin typeface="Segoe UI"/>
                </a:rPr>
                <a:t> SSD</a:t>
              </a:r>
              <a:endParaRPr lang="en-GB" sz="1360">
                <a:gradFill>
                  <a:gsLst>
                    <a:gs pos="0">
                      <a:srgbClr val="FFFFFF"/>
                    </a:gs>
                    <a:gs pos="100000">
                      <a:srgbClr val="FFFFFF"/>
                    </a:gs>
                  </a:gsLst>
                  <a:lin ang="5400000" scaled="0"/>
                </a:gradFill>
                <a:latin typeface="Segoe UI"/>
              </a:endParaRPr>
            </a:p>
          </p:txBody>
        </p:sp>
        <p:sp>
          <p:nvSpPr>
            <p:cNvPr id="73" name="Rectangle 72">
              <a:extLst>
                <a:ext uri="{FF2B5EF4-FFF2-40B4-BE49-F238E27FC236}">
                  <a16:creationId xmlns:a16="http://schemas.microsoft.com/office/drawing/2014/main" id="{74EF21A3-AFFB-4545-B7DA-B7006B9BD498}"/>
                </a:ext>
              </a:extLst>
            </p:cNvPr>
            <p:cNvSpPr/>
            <p:nvPr/>
          </p:nvSpPr>
          <p:spPr bwMode="auto">
            <a:xfrm>
              <a:off x="5258910" y="3169097"/>
              <a:ext cx="944279" cy="20574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a:gradFill>
                    <a:gsLst>
                      <a:gs pos="0">
                        <a:srgbClr val="FFFFFF"/>
                      </a:gs>
                      <a:gs pos="100000">
                        <a:srgbClr val="FFFFFF"/>
                      </a:gs>
                    </a:gsLst>
                    <a:lin ang="5400000" scaled="0"/>
                  </a:gradFill>
                  <a:latin typeface="Segoe UI"/>
                </a:rPr>
                <a:t> Cache</a:t>
              </a:r>
              <a:endParaRPr lang="en-GB" sz="1360">
                <a:gradFill>
                  <a:gsLst>
                    <a:gs pos="0">
                      <a:srgbClr val="FFFFFF"/>
                    </a:gs>
                    <a:gs pos="100000">
                      <a:srgbClr val="FFFFFF"/>
                    </a:gs>
                  </a:gsLst>
                  <a:lin ang="5400000" scaled="0"/>
                </a:gradFill>
                <a:latin typeface="Segoe UI"/>
              </a:endParaRPr>
            </a:p>
          </p:txBody>
        </p:sp>
        <p:sp>
          <p:nvSpPr>
            <p:cNvPr id="74" name="Rectangle 73">
              <a:extLst>
                <a:ext uri="{FF2B5EF4-FFF2-40B4-BE49-F238E27FC236}">
                  <a16:creationId xmlns:a16="http://schemas.microsoft.com/office/drawing/2014/main" id="{8A8A0038-7CCA-433B-ABD3-8C5129E8A745}"/>
                </a:ext>
              </a:extLst>
            </p:cNvPr>
            <p:cNvSpPr/>
            <p:nvPr/>
          </p:nvSpPr>
          <p:spPr bwMode="auto">
            <a:xfrm>
              <a:off x="6242534" y="3169097"/>
              <a:ext cx="590175" cy="205740"/>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r>
                <a:rPr lang="en-US" sz="1360" err="1">
                  <a:gradFill>
                    <a:gsLst>
                      <a:gs pos="0">
                        <a:srgbClr val="FFFFFF"/>
                      </a:gs>
                      <a:gs pos="100000">
                        <a:srgbClr val="FFFFFF"/>
                      </a:gs>
                    </a:gsLst>
                    <a:lin ang="5400000" scaled="0"/>
                  </a:gradFill>
                  <a:latin typeface="Segoe UI"/>
                </a:rPr>
                <a:t>Tempdb</a:t>
              </a:r>
              <a:endParaRPr lang="en-GB" sz="1360">
                <a:gradFill>
                  <a:gsLst>
                    <a:gs pos="0">
                      <a:srgbClr val="FFFFFF"/>
                    </a:gs>
                    <a:gs pos="100000">
                      <a:srgbClr val="FFFFFF"/>
                    </a:gs>
                  </a:gsLst>
                  <a:lin ang="5400000" scaled="0"/>
                </a:gradFill>
                <a:latin typeface="Segoe UI"/>
              </a:endParaRPr>
            </a:p>
          </p:txBody>
        </p:sp>
        <p:sp>
          <p:nvSpPr>
            <p:cNvPr id="75" name="Trapezoid 74">
              <a:extLst>
                <a:ext uri="{FF2B5EF4-FFF2-40B4-BE49-F238E27FC236}">
                  <a16:creationId xmlns:a16="http://schemas.microsoft.com/office/drawing/2014/main" id="{E413231E-05D3-450E-86E4-5CC26F1C3126}"/>
                </a:ext>
              </a:extLst>
            </p:cNvPr>
            <p:cNvSpPr/>
            <p:nvPr/>
          </p:nvSpPr>
          <p:spPr bwMode="auto">
            <a:xfrm>
              <a:off x="5257349" y="2981041"/>
              <a:ext cx="1575361" cy="163838"/>
            </a:xfrm>
            <a:prstGeom prst="trapezoid">
              <a:avLst>
                <a:gd name="adj" fmla="val 106163"/>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593" rIns="0" bIns="44593" numCol="1" rtlCol="0" anchor="ctr" anchorCtr="0" compatLnSpc="1">
              <a:prstTxWarp prst="textNoShape">
                <a:avLst/>
              </a:prstTxWarp>
            </a:bodyPr>
            <a:lstStyle/>
            <a:p>
              <a:pPr algn="ctr" defTabSz="891534" fontAlgn="base">
                <a:spcBef>
                  <a:spcPct val="0"/>
                </a:spcBef>
                <a:spcAft>
                  <a:spcPct val="0"/>
                </a:spcAft>
              </a:pPr>
              <a:endParaRPr lang="en-US" sz="1360">
                <a:gradFill>
                  <a:gsLst>
                    <a:gs pos="0">
                      <a:srgbClr val="FFFFFF"/>
                    </a:gs>
                    <a:gs pos="100000">
                      <a:srgbClr val="FFFFFF"/>
                    </a:gs>
                  </a:gsLst>
                  <a:lin ang="5400000" scaled="0"/>
                </a:gradFill>
                <a:latin typeface="Segoe UI"/>
              </a:endParaRPr>
            </a:p>
          </p:txBody>
        </p:sp>
      </p:grpSp>
      <p:sp>
        <p:nvSpPr>
          <p:cNvPr id="83" name="TextBox 82">
            <a:extLst>
              <a:ext uri="{FF2B5EF4-FFF2-40B4-BE49-F238E27FC236}">
                <a16:creationId xmlns:a16="http://schemas.microsoft.com/office/drawing/2014/main" id="{361FD22E-6DC0-4689-AD48-7D3DD73A89ED}"/>
              </a:ext>
            </a:extLst>
          </p:cNvPr>
          <p:cNvSpPr txBox="1"/>
          <p:nvPr/>
        </p:nvSpPr>
        <p:spPr>
          <a:xfrm>
            <a:off x="2547782" y="6189693"/>
            <a:ext cx="2732269" cy="703079"/>
          </a:xfrm>
          <a:prstGeom prst="rect">
            <a:avLst/>
          </a:prstGeom>
          <a:noFill/>
        </p:spPr>
        <p:txBody>
          <a:bodyPr wrap="none" lIns="248694" tIns="198955" rIns="248694" bIns="198955" rtlCol="0">
            <a:spAutoFit/>
          </a:bodyPr>
          <a:lstStyle/>
          <a:p>
            <a:pPr>
              <a:lnSpc>
                <a:spcPct val="90000"/>
              </a:lnSpc>
              <a:spcAft>
                <a:spcPts val="816"/>
              </a:spcAft>
            </a:pPr>
            <a:r>
              <a:rPr lang="en-US" sz="2175">
                <a:gradFill>
                  <a:gsLst>
                    <a:gs pos="2917">
                      <a:schemeClr val="tx1"/>
                    </a:gs>
                    <a:gs pos="30000">
                      <a:schemeClr val="tx1"/>
                    </a:gs>
                  </a:gsLst>
                  <a:lin ang="5400000" scaled="0"/>
                </a:gradFill>
              </a:rPr>
              <a:t>DW100 - DW6000</a:t>
            </a:r>
          </a:p>
        </p:txBody>
      </p:sp>
      <p:sp>
        <p:nvSpPr>
          <p:cNvPr id="84" name="TextBox 83">
            <a:extLst>
              <a:ext uri="{FF2B5EF4-FFF2-40B4-BE49-F238E27FC236}">
                <a16:creationId xmlns:a16="http://schemas.microsoft.com/office/drawing/2014/main" id="{D8CB1BD0-E1AE-4D2C-89EA-1E52A0D03D77}"/>
              </a:ext>
            </a:extLst>
          </p:cNvPr>
          <p:cNvSpPr txBox="1"/>
          <p:nvPr/>
        </p:nvSpPr>
        <p:spPr>
          <a:xfrm>
            <a:off x="960235" y="3077083"/>
            <a:ext cx="3319204" cy="703079"/>
          </a:xfrm>
          <a:prstGeom prst="rect">
            <a:avLst/>
          </a:prstGeom>
          <a:noFill/>
        </p:spPr>
        <p:txBody>
          <a:bodyPr wrap="none" lIns="248694" tIns="198955" rIns="248694" bIns="198955" rtlCol="0">
            <a:spAutoFit/>
          </a:bodyPr>
          <a:lstStyle/>
          <a:p>
            <a:pPr>
              <a:lnSpc>
                <a:spcPct val="90000"/>
              </a:lnSpc>
              <a:spcAft>
                <a:spcPts val="816"/>
              </a:spcAft>
            </a:pPr>
            <a:r>
              <a:rPr lang="en-US" sz="2175">
                <a:gradFill>
                  <a:gsLst>
                    <a:gs pos="2917">
                      <a:schemeClr val="tx1"/>
                    </a:gs>
                    <a:gs pos="30000">
                      <a:schemeClr val="tx1"/>
                    </a:gs>
                  </a:gsLst>
                  <a:lin ang="5400000" scaled="0"/>
                </a:gradFill>
              </a:rPr>
              <a:t>DW1000c – DW30000c</a:t>
            </a:r>
          </a:p>
        </p:txBody>
      </p:sp>
      <p:sp>
        <p:nvSpPr>
          <p:cNvPr id="85" name="TextBox 84">
            <a:extLst>
              <a:ext uri="{FF2B5EF4-FFF2-40B4-BE49-F238E27FC236}">
                <a16:creationId xmlns:a16="http://schemas.microsoft.com/office/drawing/2014/main" id="{4748B160-DAF7-4CD1-AB15-16AE838110DB}"/>
              </a:ext>
            </a:extLst>
          </p:cNvPr>
          <p:cNvSpPr txBox="1"/>
          <p:nvPr/>
        </p:nvSpPr>
        <p:spPr>
          <a:xfrm>
            <a:off x="6826225" y="4257627"/>
            <a:ext cx="2867967" cy="703079"/>
          </a:xfrm>
          <a:prstGeom prst="rect">
            <a:avLst/>
          </a:prstGeom>
          <a:noFill/>
        </p:spPr>
        <p:txBody>
          <a:bodyPr wrap="none" lIns="248694" tIns="198955" rIns="248694" bIns="198955" rtlCol="0">
            <a:spAutoFit/>
          </a:bodyPr>
          <a:lstStyle/>
          <a:p>
            <a:pPr>
              <a:lnSpc>
                <a:spcPct val="90000"/>
              </a:lnSpc>
              <a:spcAft>
                <a:spcPts val="816"/>
              </a:spcAft>
            </a:pPr>
            <a:r>
              <a:rPr lang="en-US" sz="2175">
                <a:gradFill>
                  <a:gsLst>
                    <a:gs pos="2917">
                      <a:schemeClr val="tx1"/>
                    </a:gs>
                    <a:gs pos="30000">
                      <a:schemeClr val="tx1"/>
                    </a:gs>
                  </a:gsLst>
                  <a:lin ang="5400000" scaled="0"/>
                </a:gradFill>
              </a:rPr>
              <a:t>DW100c – DW500c</a:t>
            </a:r>
          </a:p>
        </p:txBody>
      </p:sp>
    </p:spTree>
    <p:extLst>
      <p:ext uri="{BB962C8B-B14F-4D97-AF65-F5344CB8AC3E}">
        <p14:creationId xmlns:p14="http://schemas.microsoft.com/office/powerpoint/2010/main" val="310874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DEEA0B63-2570-48EE-BA8A-751E19D852DF}"/>
                                            </p:graphicEl>
                                          </p:spTgt>
                                        </p:tgtEl>
                                        <p:attrNameLst>
                                          <p:attrName>style.visibility</p:attrName>
                                        </p:attrNameLst>
                                      </p:cBhvr>
                                      <p:to>
                                        <p:strVal val="visible"/>
                                      </p:to>
                                    </p:set>
                                    <p:animEffect transition="in" filter="fade">
                                      <p:cBhvr>
                                        <p:cTn id="7" dur="500"/>
                                        <p:tgtEl>
                                          <p:spTgt spid="3">
                                            <p:graphicEl>
                                              <a:dgm id="{DEEA0B63-2570-48EE-BA8A-751E19D852DF}"/>
                                            </p:graphic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
                                            <p:graphicEl>
                                              <a:dgm id="{090B3854-9631-4C94-8B5F-88DCCEB863F6}"/>
                                            </p:graphicEl>
                                          </p:spTgt>
                                        </p:tgtEl>
                                        <p:attrNameLst>
                                          <p:attrName>style.visibility</p:attrName>
                                        </p:attrNameLst>
                                      </p:cBhvr>
                                      <p:to>
                                        <p:strVal val="visible"/>
                                      </p:to>
                                    </p:set>
                                    <p:animEffect transition="in" filter="fade">
                                      <p:cBhvr>
                                        <p:cTn id="11" dur="500"/>
                                        <p:tgtEl>
                                          <p:spTgt spid="3">
                                            <p:graphicEl>
                                              <a:dgm id="{090B3854-9631-4C94-8B5F-88DCCEB863F6}"/>
                                            </p:graphicEl>
                                          </p:spTgt>
                                        </p:tgtEl>
                                      </p:cBhvr>
                                    </p:animEffect>
                                  </p:childTnLst>
                                </p:cTn>
                              </p:par>
                              <p:par>
                                <p:cTn id="12" presetID="10" presetClass="entr" presetSubtype="0" fill="hold" nodeType="withEffect">
                                  <p:stCondLst>
                                    <p:cond delay="25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
                                            <p:graphicEl>
                                              <a:dgm id="{1A97470D-9A9E-4B95-9C48-52347A7455C5}"/>
                                            </p:graphicEl>
                                          </p:spTgt>
                                        </p:tgtEl>
                                        <p:attrNameLst>
                                          <p:attrName>style.visibility</p:attrName>
                                        </p:attrNameLst>
                                      </p:cBhvr>
                                      <p:to>
                                        <p:strVal val="visible"/>
                                      </p:to>
                                    </p:set>
                                    <p:animEffect transition="in" filter="fade">
                                      <p:cBhvr>
                                        <p:cTn id="20" dur="500"/>
                                        <p:tgtEl>
                                          <p:spTgt spid="3">
                                            <p:graphicEl>
                                              <a:dgm id="{1A97470D-9A9E-4B95-9C48-52347A7455C5}"/>
                                            </p:graphicEl>
                                          </p:spTgt>
                                        </p:tgtEl>
                                      </p:cBhvr>
                                    </p:animEffect>
                                  </p:childTnLst>
                                </p:cTn>
                              </p:par>
                            </p:childTnLst>
                          </p:cTn>
                        </p:par>
                        <p:par>
                          <p:cTn id="21" fill="hold">
                            <p:stCondLst>
                              <p:cond delay="1250"/>
                            </p:stCondLst>
                            <p:childTnLst>
                              <p:par>
                                <p:cTn id="22" presetID="10" presetClass="entr" presetSubtype="0" fill="hold" grpId="0" nodeType="afterEffect">
                                  <p:stCondLst>
                                    <p:cond delay="250"/>
                                  </p:stCondLst>
                                  <p:childTnLst>
                                    <p:set>
                                      <p:cBhvr>
                                        <p:cTn id="23" dur="1" fill="hold">
                                          <p:stCondLst>
                                            <p:cond delay="0"/>
                                          </p:stCondLst>
                                        </p:cTn>
                                        <p:tgtEl>
                                          <p:spTgt spid="3">
                                            <p:graphicEl>
                                              <a:dgm id="{37540EC4-7082-495C-8577-C8CC10B8525F}"/>
                                            </p:graphicEl>
                                          </p:spTgt>
                                        </p:tgtEl>
                                        <p:attrNameLst>
                                          <p:attrName>style.visibility</p:attrName>
                                        </p:attrNameLst>
                                      </p:cBhvr>
                                      <p:to>
                                        <p:strVal val="visible"/>
                                      </p:to>
                                    </p:set>
                                    <p:animEffect transition="in" filter="fade">
                                      <p:cBhvr>
                                        <p:cTn id="24" dur="500"/>
                                        <p:tgtEl>
                                          <p:spTgt spid="3">
                                            <p:graphicEl>
                                              <a:dgm id="{37540EC4-7082-495C-8577-C8CC10B8525F}"/>
                                            </p:graphicEl>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
                                            <p:graphicEl>
                                              <a:dgm id="{4CBF7A95-1951-46B9-AD65-9A77200BC35D}"/>
                                            </p:graphicEl>
                                          </p:spTgt>
                                        </p:tgtEl>
                                        <p:attrNameLst>
                                          <p:attrName>style.visibility</p:attrName>
                                        </p:attrNameLst>
                                      </p:cBhvr>
                                      <p:to>
                                        <p:strVal val="visible"/>
                                      </p:to>
                                    </p:set>
                                    <p:animEffect transition="in" filter="fade">
                                      <p:cBhvr>
                                        <p:cTn id="27" dur="500"/>
                                        <p:tgtEl>
                                          <p:spTgt spid="3">
                                            <p:graphicEl>
                                              <a:dgm id="{4CBF7A95-1951-46B9-AD65-9A77200BC35D}"/>
                                            </p:graphicEl>
                                          </p:spTgt>
                                        </p:tgtEl>
                                      </p:cBhvr>
                                    </p:animEffect>
                                  </p:childTnLst>
                                </p:cTn>
                              </p:par>
                            </p:childTnLst>
                          </p:cTn>
                        </p:par>
                        <p:par>
                          <p:cTn id="28" fill="hold">
                            <p:stCondLst>
                              <p:cond delay="2000"/>
                            </p:stCondLst>
                            <p:childTnLst>
                              <p:par>
                                <p:cTn id="29" presetID="10" presetClass="entr" presetSubtype="0" fill="hold" grpId="0" nodeType="afterEffect">
                                  <p:stCondLst>
                                    <p:cond delay="25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par>
                                <p:cTn id="32" presetID="10" presetClass="entr" presetSubtype="0" fill="hold" nodeType="withEffect">
                                  <p:stCondLst>
                                    <p:cond delay="25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84" grpId="0" uiExpand="1"/>
      <p:bldP spid="8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Gen2 Resource Classes</a:t>
            </a:r>
          </a:p>
        </p:txBody>
      </p:sp>
    </p:spTree>
    <p:extLst>
      <p:ext uri="{BB962C8B-B14F-4D97-AF65-F5344CB8AC3E}">
        <p14:creationId xmlns:p14="http://schemas.microsoft.com/office/powerpoint/2010/main" val="117765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05E9A-2EA5-4F97-B7F8-EE48B332CE89}"/>
              </a:ext>
            </a:extLst>
          </p:cNvPr>
          <p:cNvSpPr>
            <a:spLocks noGrp="1"/>
          </p:cNvSpPr>
          <p:nvPr>
            <p:ph type="title"/>
          </p:nvPr>
        </p:nvSpPr>
        <p:spPr/>
        <p:txBody>
          <a:bodyPr/>
          <a:lstStyle/>
          <a:p>
            <a:r>
              <a:rPr lang="en-US"/>
              <a:t>History of Dynamic Resource Classes</a:t>
            </a:r>
          </a:p>
        </p:txBody>
      </p:sp>
      <p:sp>
        <p:nvSpPr>
          <p:cNvPr id="3" name="Text Placeholder 2">
            <a:extLst>
              <a:ext uri="{FF2B5EF4-FFF2-40B4-BE49-F238E27FC236}">
                <a16:creationId xmlns:a16="http://schemas.microsoft.com/office/drawing/2014/main" id="{6EBBA812-4463-4559-9F1B-16DD12769910}"/>
              </a:ext>
            </a:extLst>
          </p:cNvPr>
          <p:cNvSpPr>
            <a:spLocks noGrp="1"/>
          </p:cNvSpPr>
          <p:nvPr>
            <p:ph type="body" sz="quarter" idx="10"/>
          </p:nvPr>
        </p:nvSpPr>
        <p:spPr>
          <a:xfrm>
            <a:off x="596711" y="1294517"/>
            <a:ext cx="11237870" cy="5827097"/>
          </a:xfrm>
        </p:spPr>
        <p:txBody>
          <a:bodyPr/>
          <a:lstStyle/>
          <a:p>
            <a:pPr marL="0" indent="0">
              <a:buNone/>
            </a:pPr>
            <a:r>
              <a:rPr lang="en-US"/>
              <a:t>On </a:t>
            </a:r>
            <a:r>
              <a:rPr lang="en-US" b="1"/>
              <a:t>Gen1</a:t>
            </a:r>
            <a:r>
              <a:rPr lang="en-US"/>
              <a:t>, </a:t>
            </a:r>
            <a:r>
              <a:rPr lang="en-US" b="1" err="1"/>
              <a:t>SmallRc</a:t>
            </a:r>
            <a:r>
              <a:rPr lang="en-US" b="1"/>
              <a:t> </a:t>
            </a:r>
            <a:r>
              <a:rPr lang="en-US"/>
              <a:t>is really a static resource class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As the instance is scaled, more queries can run</a:t>
            </a:r>
          </a:p>
          <a:p>
            <a:pPr marL="0" indent="0">
              <a:buNone/>
            </a:pPr>
            <a:r>
              <a:rPr lang="en-US"/>
              <a:t>The performance remains constant </a:t>
            </a:r>
          </a:p>
          <a:p>
            <a:pPr marL="0" indent="0">
              <a:buNone/>
            </a:pPr>
            <a:r>
              <a:rPr lang="en-US"/>
              <a:t>Desired default behavior, as instance scales, queries run faster</a:t>
            </a:r>
          </a:p>
        </p:txBody>
      </p:sp>
      <p:graphicFrame>
        <p:nvGraphicFramePr>
          <p:cNvPr id="6" name="Chart 5">
            <a:extLst>
              <a:ext uri="{FF2B5EF4-FFF2-40B4-BE49-F238E27FC236}">
                <a16:creationId xmlns:a16="http://schemas.microsoft.com/office/drawing/2014/main" id="{67948D08-8C05-4C64-800F-9910F4A7C514}"/>
              </a:ext>
            </a:extLst>
          </p:cNvPr>
          <p:cNvGraphicFramePr>
            <a:graphicFrameLocks noChangeAspect="1"/>
          </p:cNvGraphicFramePr>
          <p:nvPr/>
        </p:nvGraphicFramePr>
        <p:xfrm>
          <a:off x="3338681" y="1867427"/>
          <a:ext cx="5753930" cy="34506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11283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2237" y="1135062"/>
            <a:ext cx="5943535" cy="1828786"/>
          </a:xfrm>
        </p:spPr>
        <p:txBody>
          <a:bodyPr/>
          <a:lstStyle/>
          <a:p>
            <a:r>
              <a:rPr lang="fr-FR" dirty="0"/>
              <a:t>SQL DW </a:t>
            </a:r>
            <a:br>
              <a:rPr lang="fr-FR" dirty="0"/>
            </a:br>
            <a:r>
              <a:rPr lang="fr-FR" dirty="0"/>
              <a:t>Gen2: New </a:t>
            </a:r>
            <a:r>
              <a:rPr lang="fr-FR" dirty="0" err="1"/>
              <a:t>Features</a:t>
            </a:r>
            <a:r>
              <a:rPr lang="fr-FR" dirty="0"/>
              <a:t> &amp; </a:t>
            </a:r>
            <a:r>
              <a:rPr lang="en-US" dirty="0"/>
              <a:t>Enhancements</a:t>
            </a:r>
          </a:p>
        </p:txBody>
      </p:sp>
      <p:sp>
        <p:nvSpPr>
          <p:cNvPr id="5" name="Text Placeholder 4"/>
          <p:cNvSpPr>
            <a:spLocks noGrp="1"/>
          </p:cNvSpPr>
          <p:nvPr>
            <p:ph type="body" sz="quarter" idx="12"/>
          </p:nvPr>
        </p:nvSpPr>
        <p:spPr/>
        <p:txBody>
          <a:bodyPr/>
          <a:lstStyle/>
          <a:p>
            <a:r>
              <a:rPr lang="en-US" dirty="0"/>
              <a:t>Kal Yella</a:t>
            </a:r>
          </a:p>
          <a:p>
            <a:endParaRPr lang="en-US" dirty="0"/>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F9E88A12-5D3D-4761-96ED-F5ACA049DB42}"/>
              </a:ext>
            </a:extLst>
          </p:cNvPr>
          <p:cNvGraphicFramePr>
            <a:graphicFrameLocks/>
          </p:cNvGraphicFramePr>
          <p:nvPr/>
        </p:nvGraphicFramePr>
        <p:xfrm>
          <a:off x="680589" y="1900272"/>
          <a:ext cx="6220464" cy="373041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AD505B6E-1BB4-4B7B-8D85-8195D88C2577}"/>
              </a:ext>
            </a:extLst>
          </p:cNvPr>
          <p:cNvSpPr>
            <a:spLocks noGrp="1"/>
          </p:cNvSpPr>
          <p:nvPr>
            <p:ph type="title"/>
          </p:nvPr>
        </p:nvSpPr>
        <p:spPr/>
        <p:txBody>
          <a:bodyPr/>
          <a:lstStyle/>
          <a:p>
            <a:r>
              <a:rPr lang="en-US"/>
              <a:t>Gen1 - Inconsistent Concurrency</a:t>
            </a:r>
          </a:p>
        </p:txBody>
      </p:sp>
      <p:sp>
        <p:nvSpPr>
          <p:cNvPr id="3" name="Text Placeholder 2">
            <a:extLst>
              <a:ext uri="{FF2B5EF4-FFF2-40B4-BE49-F238E27FC236}">
                <a16:creationId xmlns:a16="http://schemas.microsoft.com/office/drawing/2014/main" id="{7D4FB76A-08A4-410D-AF5E-31FCB7CD22AB}"/>
              </a:ext>
            </a:extLst>
          </p:cNvPr>
          <p:cNvSpPr>
            <a:spLocks noGrp="1"/>
          </p:cNvSpPr>
          <p:nvPr>
            <p:ph type="body" sz="quarter" idx="10"/>
          </p:nvPr>
        </p:nvSpPr>
        <p:spPr>
          <a:xfrm>
            <a:off x="596711" y="1172636"/>
            <a:ext cx="11237870" cy="5289210"/>
          </a:xfrm>
        </p:spPr>
        <p:txBody>
          <a:bodyPr/>
          <a:lstStyle/>
          <a:p>
            <a:pPr marL="0" indent="0">
              <a:buNone/>
            </a:pPr>
            <a:r>
              <a:rPr lang="en-US"/>
              <a:t>As services levels change, concurrency fluctuates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Scaling from DW1500 to DW2000 reduces concurrency from 4 to 3</a:t>
            </a:r>
          </a:p>
        </p:txBody>
      </p:sp>
      <p:sp>
        <p:nvSpPr>
          <p:cNvPr id="5" name="Oval 4">
            <a:extLst>
              <a:ext uri="{FF2B5EF4-FFF2-40B4-BE49-F238E27FC236}">
                <a16:creationId xmlns:a16="http://schemas.microsoft.com/office/drawing/2014/main" id="{3C4AF5E4-8C92-4A66-8D23-F1739882BB5A}"/>
              </a:ext>
            </a:extLst>
          </p:cNvPr>
          <p:cNvSpPr/>
          <p:nvPr/>
        </p:nvSpPr>
        <p:spPr bwMode="auto">
          <a:xfrm>
            <a:off x="4709210" y="3621609"/>
            <a:ext cx="1234050" cy="1488398"/>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71E1C5B4-E110-4A65-9D02-73DAD3CF2FA6}"/>
              </a:ext>
            </a:extLst>
          </p:cNvPr>
          <p:cNvGraphicFramePr>
            <a:graphicFrameLocks noGrp="1"/>
          </p:cNvGraphicFramePr>
          <p:nvPr/>
        </p:nvGraphicFramePr>
        <p:xfrm>
          <a:off x="8645655" y="1879333"/>
          <a:ext cx="2624184" cy="3734940"/>
        </p:xfrm>
        <a:graphic>
          <a:graphicData uri="http://schemas.openxmlformats.org/drawingml/2006/table">
            <a:tbl>
              <a:tblPr firstRow="1" bandRow="1">
                <a:tableStyleId>{5C22544A-7EE6-4342-B048-85BDC9FD1C3A}</a:tableStyleId>
              </a:tblPr>
              <a:tblGrid>
                <a:gridCol w="2624184">
                  <a:extLst>
                    <a:ext uri="{9D8B030D-6E8A-4147-A177-3AD203B41FA5}">
                      <a16:colId xmlns:a16="http://schemas.microsoft.com/office/drawing/2014/main" val="2871526308"/>
                    </a:ext>
                  </a:extLst>
                </a:gridCol>
              </a:tblGrid>
              <a:tr h="663962">
                <a:tc>
                  <a:txBody>
                    <a:bodyPr/>
                    <a:lstStyle/>
                    <a:p>
                      <a:pPr algn="ctr"/>
                      <a:r>
                        <a:rPr lang="en-US" sz="1900"/>
                        <a:t>Gen1 Concurrency </a:t>
                      </a:r>
                    </a:p>
                    <a:p>
                      <a:pPr algn="ctr"/>
                      <a:r>
                        <a:rPr lang="en-US" sz="1900"/>
                        <a:t>Slot Options</a:t>
                      </a:r>
                    </a:p>
                  </a:txBody>
                  <a:tcPr marL="93260" marR="93260" marT="46630" marB="46630"/>
                </a:tc>
                <a:extLst>
                  <a:ext uri="{0D108BD9-81ED-4DB2-BD59-A6C34878D82A}">
                    <a16:rowId xmlns:a16="http://schemas.microsoft.com/office/drawing/2014/main" val="3412401783"/>
                  </a:ext>
                </a:extLst>
              </a:tr>
              <a:tr h="378611">
                <a:tc>
                  <a:txBody>
                    <a:bodyPr/>
                    <a:lstStyle/>
                    <a:p>
                      <a:pPr algn="ctr"/>
                      <a:r>
                        <a:rPr lang="en-US" sz="1900"/>
                        <a:t>1</a:t>
                      </a:r>
                    </a:p>
                  </a:txBody>
                  <a:tcPr marL="93260" marR="93260" marT="46630" marB="46630"/>
                </a:tc>
                <a:extLst>
                  <a:ext uri="{0D108BD9-81ED-4DB2-BD59-A6C34878D82A}">
                    <a16:rowId xmlns:a16="http://schemas.microsoft.com/office/drawing/2014/main" val="3947560851"/>
                  </a:ext>
                </a:extLst>
              </a:tr>
              <a:tr h="378611">
                <a:tc>
                  <a:txBody>
                    <a:bodyPr/>
                    <a:lstStyle/>
                    <a:p>
                      <a:pPr algn="ctr"/>
                      <a:r>
                        <a:rPr lang="en-US" sz="1900"/>
                        <a:t>2</a:t>
                      </a:r>
                    </a:p>
                  </a:txBody>
                  <a:tcPr marL="93260" marR="93260" marT="46630" marB="46630"/>
                </a:tc>
                <a:extLst>
                  <a:ext uri="{0D108BD9-81ED-4DB2-BD59-A6C34878D82A}">
                    <a16:rowId xmlns:a16="http://schemas.microsoft.com/office/drawing/2014/main" val="3834363709"/>
                  </a:ext>
                </a:extLst>
              </a:tr>
              <a:tr h="378611">
                <a:tc>
                  <a:txBody>
                    <a:bodyPr/>
                    <a:lstStyle/>
                    <a:p>
                      <a:pPr algn="ctr"/>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ctr"/>
                      <a:r>
                        <a:rPr lang="en-US" sz="1900"/>
                        <a:t>8</a:t>
                      </a:r>
                    </a:p>
                  </a:txBody>
                  <a:tcPr marL="93260" marR="93260" marT="46630" marB="46630"/>
                </a:tc>
                <a:extLst>
                  <a:ext uri="{0D108BD9-81ED-4DB2-BD59-A6C34878D82A}">
                    <a16:rowId xmlns:a16="http://schemas.microsoft.com/office/drawing/2014/main" val="3998674255"/>
                  </a:ext>
                </a:extLst>
              </a:tr>
              <a:tr h="378611">
                <a:tc>
                  <a:txBody>
                    <a:bodyPr/>
                    <a:lstStyle/>
                    <a:p>
                      <a:pPr algn="ctr"/>
                      <a:r>
                        <a:rPr lang="en-US" sz="1900"/>
                        <a:t>16</a:t>
                      </a:r>
                    </a:p>
                  </a:txBody>
                  <a:tcPr marL="93260" marR="93260" marT="46630" marB="46630"/>
                </a:tc>
                <a:extLst>
                  <a:ext uri="{0D108BD9-81ED-4DB2-BD59-A6C34878D82A}">
                    <a16:rowId xmlns:a16="http://schemas.microsoft.com/office/drawing/2014/main" val="3068073768"/>
                  </a:ext>
                </a:extLst>
              </a:tr>
              <a:tr h="378611">
                <a:tc>
                  <a:txBody>
                    <a:bodyPr/>
                    <a:lstStyle/>
                    <a:p>
                      <a:pPr algn="ctr"/>
                      <a:r>
                        <a:rPr lang="en-US" sz="1900"/>
                        <a:t>32</a:t>
                      </a:r>
                    </a:p>
                  </a:txBody>
                  <a:tcPr marL="93260" marR="93260" marT="46630" marB="46630"/>
                </a:tc>
                <a:extLst>
                  <a:ext uri="{0D108BD9-81ED-4DB2-BD59-A6C34878D82A}">
                    <a16:rowId xmlns:a16="http://schemas.microsoft.com/office/drawing/2014/main" val="974283079"/>
                  </a:ext>
                </a:extLst>
              </a:tr>
              <a:tr h="378611">
                <a:tc>
                  <a:txBody>
                    <a:bodyPr/>
                    <a:lstStyle/>
                    <a:p>
                      <a:pPr algn="ctr"/>
                      <a:r>
                        <a:rPr lang="en-US" sz="1900"/>
                        <a:t>64</a:t>
                      </a:r>
                    </a:p>
                  </a:txBody>
                  <a:tcPr marL="93260" marR="93260" marT="46630" marB="46630"/>
                </a:tc>
                <a:extLst>
                  <a:ext uri="{0D108BD9-81ED-4DB2-BD59-A6C34878D82A}">
                    <a16:rowId xmlns:a16="http://schemas.microsoft.com/office/drawing/2014/main" val="527451935"/>
                  </a:ext>
                </a:extLst>
              </a:tr>
              <a:tr h="378611">
                <a:tc>
                  <a:txBody>
                    <a:bodyPr/>
                    <a:lstStyle/>
                    <a:p>
                      <a:pPr algn="ctr"/>
                      <a:r>
                        <a:rPr lang="en-US" sz="1900"/>
                        <a:t>128</a:t>
                      </a:r>
                    </a:p>
                  </a:txBody>
                  <a:tcPr marL="93260" marR="93260" marT="46630" marB="46630"/>
                </a:tc>
                <a:extLst>
                  <a:ext uri="{0D108BD9-81ED-4DB2-BD59-A6C34878D82A}">
                    <a16:rowId xmlns:a16="http://schemas.microsoft.com/office/drawing/2014/main" val="1723452049"/>
                  </a:ext>
                </a:extLst>
              </a:tr>
            </a:tbl>
          </a:graphicData>
        </a:graphic>
      </p:graphicFrame>
    </p:spTree>
    <p:extLst>
      <p:ext uri="{BB962C8B-B14F-4D97-AF65-F5344CB8AC3E}">
        <p14:creationId xmlns:p14="http://schemas.microsoft.com/office/powerpoint/2010/main" val="3869009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23460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172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What’s new since Gen2</a:t>
            </a:r>
          </a:p>
        </p:txBody>
      </p:sp>
    </p:spTree>
    <p:extLst>
      <p:ext uri="{BB962C8B-B14F-4D97-AF65-F5344CB8AC3E}">
        <p14:creationId xmlns:p14="http://schemas.microsoft.com/office/powerpoint/2010/main" val="151735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Workload Management</a:t>
            </a:r>
          </a:p>
        </p:txBody>
      </p:sp>
    </p:spTree>
    <p:extLst>
      <p:ext uri="{BB962C8B-B14F-4D97-AF65-F5344CB8AC3E}">
        <p14:creationId xmlns:p14="http://schemas.microsoft.com/office/powerpoint/2010/main" val="212037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486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CLASSIFIER</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WORKLOAD_GROUP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'&lt;Resource Class&gt;'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IMPORTANCE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LOW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BELOW_NORMAL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1" i="0" u="sng" strike="noStrike" kern="1200" cap="none" spc="0" normalizeH="0" baseline="0" noProof="0">
                <a:ln>
                  <a:noFill/>
                </a:ln>
                <a:solidFill>
                  <a:srgbClr val="000000"/>
                </a:solidFill>
                <a:effectLst/>
                <a:uLnTx/>
                <a:uFillTx/>
                <a:latin typeface="Consolas" panose="020B0609020204030204" pitchFamily="49" charset="0"/>
                <a:ea typeface="+mn-ea"/>
                <a:cs typeface="+mn-cs"/>
              </a:rPr>
              <a:t>NORMAL</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ABOVE_NORMAL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HIGH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MEMBERNAME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security_account</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041837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1" i="0" u="none" strike="noStrike" kern="1200" cap="none" spc="0" normalizeH="0" baseline="0" noProof="0">
                <a:ln>
                  <a:noFill/>
                </a:ln>
                <a:solidFill>
                  <a:prstClr val="black"/>
                </a:solidFill>
                <a:effectLst/>
                <a:uLnTx/>
                <a:uFillTx/>
                <a:latin typeface="Calibri" panose="020F0502020204030204"/>
                <a:ea typeface="+mn-ea"/>
                <a:cs typeface="+mn-cs"/>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5038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290874"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Isolation allocates fixed resources to workloads within a data warehouse. These limits are strictly enforced for memory, and only enforced under load for CPU and IO.</a:t>
            </a: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MIN_PERCENTAGE_RESOURCE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CAP_PERCENTAGE_RESOURCE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MAX_CONCURRENCY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202832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Industry Leading Performance</a:t>
            </a:r>
          </a:p>
        </p:txBody>
      </p:sp>
    </p:spTree>
    <p:extLst>
      <p:ext uri="{BB962C8B-B14F-4D97-AF65-F5344CB8AC3E}">
        <p14:creationId xmlns:p14="http://schemas.microsoft.com/office/powerpoint/2010/main" val="370253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3BB55A4-282B-4D98-87AB-63FA99DAA64F}"/>
              </a:ext>
            </a:extLst>
          </p:cNvPr>
          <p:cNvSpPr/>
          <p:nvPr/>
        </p:nvSpPr>
        <p:spPr bwMode="auto">
          <a:xfrm>
            <a:off x="881" y="-1"/>
            <a:ext cx="62173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itle 1"/>
          <p:cNvSpPr>
            <a:spLocks noGrp="1"/>
          </p:cNvSpPr>
          <p:nvPr>
            <p:ph type="title"/>
          </p:nvPr>
        </p:nvSpPr>
        <p:spPr>
          <a:xfrm>
            <a:off x="600856" y="2963626"/>
            <a:ext cx="5248781" cy="1067272"/>
          </a:xfrm>
        </p:spPr>
        <p:txBody>
          <a:bodyPr/>
          <a:lstStyle/>
          <a:p>
            <a:r>
              <a:rPr lang="en-US">
                <a:solidFill>
                  <a:schemeClr val="accent1"/>
                </a:solidFill>
              </a:rPr>
              <a:t>Best-in-class</a:t>
            </a:r>
            <a:r>
              <a:rPr lang="en-US"/>
              <a:t> price per performance</a:t>
            </a:r>
            <a:endParaRPr lang="en-US">
              <a:cs typeface="Segoe UI Semibold"/>
            </a:endParaRPr>
          </a:p>
        </p:txBody>
      </p:sp>
      <p:sp>
        <p:nvSpPr>
          <p:cNvPr id="2" name="TextBox 1">
            <a:extLst>
              <a:ext uri="{FF2B5EF4-FFF2-40B4-BE49-F238E27FC236}">
                <a16:creationId xmlns:a16="http://schemas.microsoft.com/office/drawing/2014/main" id="{53C70997-333A-4B6A-8766-D235A23E5AE7}"/>
              </a:ext>
            </a:extLst>
          </p:cNvPr>
          <p:cNvSpPr txBox="1"/>
          <p:nvPr/>
        </p:nvSpPr>
        <p:spPr>
          <a:xfrm>
            <a:off x="600856" y="6202084"/>
            <a:ext cx="4700322" cy="384271"/>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defTabSz="932597"/>
            <a:r>
              <a:rPr lang="en-US" sz="1224">
                <a:solidFill>
                  <a:prstClr val="white"/>
                </a:solidFill>
                <a:latin typeface="Segoe UI"/>
              </a:rPr>
              <a:t>Price-performance is calculated by </a:t>
            </a:r>
            <a:r>
              <a:rPr lang="en-US" sz="1224" err="1">
                <a:solidFill>
                  <a:prstClr val="white"/>
                </a:solidFill>
                <a:latin typeface="Segoe UI"/>
              </a:rPr>
              <a:t>GigaOm</a:t>
            </a:r>
            <a:r>
              <a:rPr lang="en-US" sz="1224">
                <a:solidFill>
                  <a:prstClr val="white"/>
                </a:solidFill>
                <a:latin typeface="Segoe UI"/>
              </a:rPr>
              <a:t> as the TPC-H metric of cost of ownership divided by composite query. </a:t>
            </a:r>
          </a:p>
        </p:txBody>
      </p:sp>
      <p:sp>
        <p:nvSpPr>
          <p:cNvPr id="26" name="TextBox 25">
            <a:extLst>
              <a:ext uri="{FF2B5EF4-FFF2-40B4-BE49-F238E27FC236}">
                <a16:creationId xmlns:a16="http://schemas.microsoft.com/office/drawing/2014/main" id="{9ED9BCC3-84BD-419E-B0A4-08F8DA463A9C}"/>
              </a:ext>
            </a:extLst>
          </p:cNvPr>
          <p:cNvSpPr txBox="1"/>
          <p:nvPr/>
        </p:nvSpPr>
        <p:spPr>
          <a:xfrm>
            <a:off x="6433951" y="6697523"/>
            <a:ext cx="5303436" cy="192135"/>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lIns="0" tIns="0" rIns="0" bIns="0" rtlCol="0">
            <a:spAutoFit/>
          </a:bodyPr>
          <a:lstStyle/>
          <a:p>
            <a:pPr defTabSz="932597"/>
            <a:r>
              <a:rPr lang="en-US" sz="1224">
                <a:solidFill>
                  <a:prstClr val="black"/>
                </a:solidFill>
                <a:latin typeface="Segoe UI"/>
              </a:rPr>
              <a:t>Results based on </a:t>
            </a:r>
            <a:r>
              <a:rPr lang="en-US" sz="1224" err="1">
                <a:solidFill>
                  <a:prstClr val="black"/>
                </a:solidFill>
                <a:latin typeface="Segoe UI"/>
              </a:rPr>
              <a:t>GigaOm’s</a:t>
            </a:r>
            <a:r>
              <a:rPr lang="en-US" sz="1224">
                <a:solidFill>
                  <a:prstClr val="black"/>
                </a:solidFill>
                <a:latin typeface="Segoe UI"/>
              </a:rPr>
              <a:t> TPC-H results, published in January 2019</a:t>
            </a:r>
          </a:p>
        </p:txBody>
      </p:sp>
      <p:pic>
        <p:nvPicPr>
          <p:cNvPr id="194" name="Picture 193">
            <a:extLst>
              <a:ext uri="{FF2B5EF4-FFF2-40B4-BE49-F238E27FC236}">
                <a16:creationId xmlns:a16="http://schemas.microsoft.com/office/drawing/2014/main" id="{FC93FEBD-A4A9-4977-B3B8-63902B7F4D3D}"/>
              </a:ext>
            </a:extLst>
          </p:cNvPr>
          <p:cNvPicPr>
            <a:picLocks noChangeAspect="1"/>
          </p:cNvPicPr>
          <p:nvPr/>
        </p:nvPicPr>
        <p:blipFill rotWithShape="1">
          <a:blip r:embed="rId3"/>
          <a:srcRect t="9619"/>
          <a:stretch/>
        </p:blipFill>
        <p:spPr>
          <a:xfrm>
            <a:off x="6218237" y="1688324"/>
            <a:ext cx="6217356" cy="4109382"/>
          </a:xfrm>
          <a:prstGeom prst="rect">
            <a:avLst/>
          </a:prstGeom>
        </p:spPr>
      </p:pic>
      <p:grpSp>
        <p:nvGrpSpPr>
          <p:cNvPr id="22" name="Group 21">
            <a:extLst>
              <a:ext uri="{FF2B5EF4-FFF2-40B4-BE49-F238E27FC236}">
                <a16:creationId xmlns:a16="http://schemas.microsoft.com/office/drawing/2014/main" id="{A611687A-9E50-4F98-9BB7-022437560535}"/>
              </a:ext>
            </a:extLst>
          </p:cNvPr>
          <p:cNvGrpSpPr/>
          <p:nvPr/>
        </p:nvGrpSpPr>
        <p:grpSpPr>
          <a:xfrm>
            <a:off x="10512704" y="345648"/>
            <a:ext cx="1624974" cy="475400"/>
            <a:chOff x="10306644" y="338901"/>
            <a:chExt cx="1593256" cy="466121"/>
          </a:xfrm>
        </p:grpSpPr>
        <p:sp>
          <p:nvSpPr>
            <p:cNvPr id="24" name="Rectangle 23">
              <a:extLst>
                <a:ext uri="{FF2B5EF4-FFF2-40B4-BE49-F238E27FC236}">
                  <a16:creationId xmlns:a16="http://schemas.microsoft.com/office/drawing/2014/main" id="{866387C0-D16B-4F20-A031-2CE6817D8D9F}"/>
                </a:ext>
              </a:extLst>
            </p:cNvPr>
            <p:cNvSpPr/>
            <p:nvPr/>
          </p:nvSpPr>
          <p:spPr bwMode="auto">
            <a:xfrm>
              <a:off x="10306644" y="607276"/>
              <a:ext cx="1593256" cy="1977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t" anchorCtr="0" compatLnSpc="1">
              <a:prstTxWarp prst="textNoShape">
                <a:avLst/>
              </a:prstTxWarp>
              <a:spAutoFit/>
            </a:bodyPr>
            <a:lstStyle/>
            <a:p>
              <a:pPr algn="ctr" defTabSz="932293" fontAlgn="base">
                <a:lnSpc>
                  <a:spcPct val="90000"/>
                </a:lnSpc>
                <a:defRPr/>
              </a:pPr>
              <a:r>
                <a:rPr lang="en-US" sz="1428">
                  <a:solidFill>
                    <a:srgbClr val="0078D4"/>
                  </a:solidFill>
                  <a:latin typeface="Segoe UI Semibold"/>
                </a:rPr>
                <a:t>Performance</a:t>
              </a:r>
            </a:p>
          </p:txBody>
        </p:sp>
        <p:sp>
          <p:nvSpPr>
            <p:cNvPr id="25" name="Oval 24">
              <a:extLst>
                <a:ext uri="{FF2B5EF4-FFF2-40B4-BE49-F238E27FC236}">
                  <a16:creationId xmlns:a16="http://schemas.microsoft.com/office/drawing/2014/main" id="{07B701F9-5F58-4595-A59C-3E2D1CBABE5E}"/>
                </a:ext>
              </a:extLst>
            </p:cNvPr>
            <p:cNvSpPr/>
            <p:nvPr/>
          </p:nvSpPr>
          <p:spPr bwMode="auto">
            <a:xfrm>
              <a:off x="11292892" y="399470"/>
              <a:ext cx="135229" cy="135228"/>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7" name="Oval 26">
              <a:extLst>
                <a:ext uri="{FF2B5EF4-FFF2-40B4-BE49-F238E27FC236}">
                  <a16:creationId xmlns:a16="http://schemas.microsoft.com/office/drawing/2014/main" id="{98CE7644-2AFA-455B-9C06-6B1AA61F769E}"/>
                </a:ext>
              </a:extLst>
            </p:cNvPr>
            <p:cNvSpPr/>
            <p:nvPr/>
          </p:nvSpPr>
          <p:spPr bwMode="auto">
            <a:xfrm>
              <a:off x="11020778" y="399470"/>
              <a:ext cx="135229" cy="135228"/>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9E08B82D-3270-47D5-A5EA-3AFE4E68A4E8}"/>
                </a:ext>
              </a:extLst>
            </p:cNvPr>
            <p:cNvSpPr/>
            <p:nvPr/>
          </p:nvSpPr>
          <p:spPr bwMode="auto">
            <a:xfrm>
              <a:off x="10756328" y="399470"/>
              <a:ext cx="135229" cy="135228"/>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9" name="Oval 28">
              <a:extLst>
                <a:ext uri="{FF2B5EF4-FFF2-40B4-BE49-F238E27FC236}">
                  <a16:creationId xmlns:a16="http://schemas.microsoft.com/office/drawing/2014/main" id="{A59F5682-A504-416C-BB90-BFEA70FE933A}"/>
                </a:ext>
              </a:extLst>
            </p:cNvPr>
            <p:cNvSpPr/>
            <p:nvPr/>
          </p:nvSpPr>
          <p:spPr bwMode="auto">
            <a:xfrm>
              <a:off x="11556784" y="399470"/>
              <a:ext cx="135229" cy="135228"/>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30" name="Picture 29">
              <a:extLst>
                <a:ext uri="{FF2B5EF4-FFF2-40B4-BE49-F238E27FC236}">
                  <a16:creationId xmlns:a16="http://schemas.microsoft.com/office/drawing/2014/main" id="{48BF20AD-0CC1-4AEB-A1BC-68839DA29892}"/>
                </a:ext>
              </a:extLst>
            </p:cNvPr>
            <p:cNvPicPr>
              <a:picLocks noChangeAspect="1"/>
            </p:cNvPicPr>
            <p:nvPr/>
          </p:nvPicPr>
          <p:blipFill>
            <a:blip r:embed="rId4"/>
            <a:stretch>
              <a:fillRect/>
            </a:stretch>
          </p:blipFill>
          <p:spPr>
            <a:xfrm>
              <a:off x="10318755" y="338901"/>
              <a:ext cx="308352" cy="256365"/>
            </a:xfrm>
            <a:prstGeom prst="rect">
              <a:avLst/>
            </a:prstGeom>
          </p:spPr>
        </p:pic>
      </p:grpSp>
    </p:spTree>
    <p:extLst>
      <p:ext uri="{BB962C8B-B14F-4D97-AF65-F5344CB8AC3E}">
        <p14:creationId xmlns:p14="http://schemas.microsoft.com/office/powerpoint/2010/main" val="169196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BAC020-97B3-48B7-98AA-544E1B8DD6DC}"/>
              </a:ext>
            </a:extLst>
          </p:cNvPr>
          <p:cNvSpPr>
            <a:spLocks noGrp="1"/>
          </p:cNvSpPr>
          <p:nvPr>
            <p:ph type="title"/>
          </p:nvPr>
        </p:nvSpPr>
        <p:spPr/>
        <p:txBody>
          <a:bodyPr/>
          <a:lstStyle/>
          <a:p>
            <a:r>
              <a:rPr lang="en-US"/>
              <a:t>Industry Leading Performance</a:t>
            </a:r>
          </a:p>
        </p:txBody>
      </p:sp>
      <p:graphicFrame>
        <p:nvGraphicFramePr>
          <p:cNvPr id="8" name="Chart 7">
            <a:extLst>
              <a:ext uri="{FF2B5EF4-FFF2-40B4-BE49-F238E27FC236}">
                <a16:creationId xmlns:a16="http://schemas.microsoft.com/office/drawing/2014/main" id="{79291327-1A76-46B9-9B97-870865C93971}"/>
              </a:ext>
            </a:extLst>
          </p:cNvPr>
          <p:cNvGraphicFramePr>
            <a:graphicFrameLocks noChangeAspect="1"/>
          </p:cNvGraphicFramePr>
          <p:nvPr/>
        </p:nvGraphicFramePr>
        <p:xfrm>
          <a:off x="7212" y="1230374"/>
          <a:ext cx="6247599" cy="27978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8AE51272-CD44-4478-9FD3-9479E81B9684}"/>
              </a:ext>
            </a:extLst>
          </p:cNvPr>
          <p:cNvGraphicFramePr>
            <a:graphicFrameLocks/>
          </p:cNvGraphicFramePr>
          <p:nvPr>
            <p:extLst>
              <p:ext uri="{D42A27DB-BD31-4B8C-83A1-F6EECF244321}">
                <p14:modId xmlns:p14="http://schemas.microsoft.com/office/powerpoint/2010/main" val="2840985051"/>
              </p:ext>
            </p:extLst>
          </p:nvPr>
        </p:nvGraphicFramePr>
        <p:xfrm>
          <a:off x="6180820" y="4128452"/>
          <a:ext cx="6248442" cy="27978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91895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a:t>Gen2 Performance Announcement Details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A3D15-FF30-4DDC-93E8-6B4DE690ABA3}"/>
              </a:ext>
            </a:extLst>
          </p:cNvPr>
          <p:cNvSpPr>
            <a:spLocks noGrp="1"/>
          </p:cNvSpPr>
          <p:nvPr>
            <p:ph type="title"/>
          </p:nvPr>
        </p:nvSpPr>
        <p:spPr/>
        <p:txBody>
          <a:bodyPr/>
          <a:lstStyle/>
          <a:p>
            <a:r>
              <a:rPr lang="en-US"/>
              <a:t>Gen2 Future Goodies</a:t>
            </a:r>
          </a:p>
        </p:txBody>
      </p:sp>
      <p:sp>
        <p:nvSpPr>
          <p:cNvPr id="9" name="Text Placeholder 8">
            <a:extLst>
              <a:ext uri="{FF2B5EF4-FFF2-40B4-BE49-F238E27FC236}">
                <a16:creationId xmlns:a16="http://schemas.microsoft.com/office/drawing/2014/main" id="{6AD86F85-CF8F-40B6-9CCD-36161CF2D82D}"/>
              </a:ext>
            </a:extLst>
          </p:cNvPr>
          <p:cNvSpPr>
            <a:spLocks noGrp="1"/>
          </p:cNvSpPr>
          <p:nvPr>
            <p:ph type="body" sz="quarter" idx="10"/>
          </p:nvPr>
        </p:nvSpPr>
        <p:spPr>
          <a:xfrm>
            <a:off x="598945" y="1462924"/>
            <a:ext cx="11237870" cy="5293757"/>
          </a:xfrm>
        </p:spPr>
        <p:txBody>
          <a:bodyPr vert="horz" wrap="square" lIns="0" tIns="0" rIns="0" bIns="0" rtlCol="0" anchor="t">
            <a:spAutoFit/>
          </a:bodyPr>
          <a:lstStyle/>
          <a:p>
            <a:r>
              <a:rPr lang="en-US" dirty="0"/>
              <a:t>Region parity – capacity expansion</a:t>
            </a:r>
          </a:p>
          <a:p>
            <a:r>
              <a:rPr lang="en-US" dirty="0"/>
              <a:t>Instant data movement </a:t>
            </a:r>
            <a:r>
              <a:rPr lang="en-US" dirty="0" err="1"/>
              <a:t>vNext</a:t>
            </a:r>
            <a:endParaRPr lang="en-US" dirty="0"/>
          </a:p>
          <a:p>
            <a:r>
              <a:rPr lang="en-US" dirty="0"/>
              <a:t>Cache Optimizations</a:t>
            </a:r>
          </a:p>
          <a:p>
            <a:r>
              <a:rPr lang="en-US" dirty="0"/>
              <a:t>	Intelligence on what to cache</a:t>
            </a:r>
          </a:p>
          <a:p>
            <a:r>
              <a:rPr lang="en-US" dirty="0"/>
              <a:t>	Faster eviction</a:t>
            </a:r>
          </a:p>
          <a:p>
            <a:r>
              <a:rPr lang="en-US" dirty="0"/>
              <a:t>	Cache on load</a:t>
            </a:r>
          </a:p>
          <a:p>
            <a:r>
              <a:rPr lang="en-US" dirty="0"/>
              <a:t>	Pre-cache on scale – pause/resume</a:t>
            </a:r>
          </a:p>
          <a:p>
            <a:endParaRPr lang="en-US" dirty="0"/>
          </a:p>
        </p:txBody>
      </p:sp>
    </p:spTree>
    <p:extLst>
      <p:ext uri="{BB962C8B-B14F-4D97-AF65-F5344CB8AC3E}">
        <p14:creationId xmlns:p14="http://schemas.microsoft.com/office/powerpoint/2010/main" val="315458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Effect transition="in" filter="fade">
                                      <p:cBhvr>
                                        <p:cTn id="29" dur="500"/>
                                        <p:tgtEl>
                                          <p:spTgt spid="9">
                                            <p:txEl>
                                              <p:pRg st="5" end="5"/>
                                            </p:txEl>
                                          </p:spTgt>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Effect transition="in" filter="fade">
                                      <p:cBhvr>
                                        <p:cTn id="33"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Security Enhancements</a:t>
            </a:r>
          </a:p>
        </p:txBody>
      </p:sp>
    </p:spTree>
    <p:extLst>
      <p:ext uri="{BB962C8B-B14F-4D97-AF65-F5344CB8AC3E}">
        <p14:creationId xmlns:p14="http://schemas.microsoft.com/office/powerpoint/2010/main" val="221754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8ABCF8-E25B-452E-8CFB-76BFFF09DD24}"/>
              </a:ext>
            </a:extLst>
          </p:cNvPr>
          <p:cNvSpPr>
            <a:spLocks noGrp="1"/>
          </p:cNvSpPr>
          <p:nvPr>
            <p:ph type="body" sz="quarter" idx="10"/>
          </p:nvPr>
        </p:nvSpPr>
        <p:spPr>
          <a:xfrm>
            <a:off x="275483" y="1666199"/>
            <a:ext cx="5677103" cy="3913070"/>
          </a:xfrm>
        </p:spPr>
        <p:txBody>
          <a:bodyPr/>
          <a:lstStyle/>
          <a:p>
            <a:pPr lvl="1"/>
            <a:r>
              <a:rPr lang="en-US" sz="2040">
                <a:solidFill>
                  <a:srgbClr val="0078D7"/>
                </a:solidFill>
              </a:rPr>
              <a:t>Overview</a:t>
            </a:r>
            <a:endParaRPr lang="en-US" sz="1836"/>
          </a:p>
          <a:p>
            <a:pPr lvl="1"/>
            <a:r>
              <a:rPr lang="en-US" sz="1836"/>
              <a:t>Fine grained access control of specific rows in a database table</a:t>
            </a:r>
          </a:p>
          <a:p>
            <a:pPr lvl="1"/>
            <a:r>
              <a:rPr lang="en-US" sz="1836"/>
              <a:t>Help prevent unauthorized access when multiple users share the same tables</a:t>
            </a:r>
          </a:p>
          <a:p>
            <a:pPr lvl="1"/>
            <a:r>
              <a:rPr lang="en-US" sz="1836"/>
              <a:t>Eliminates need to implement connection filtering in multitenant applications</a:t>
            </a:r>
          </a:p>
          <a:p>
            <a:pPr lvl="1"/>
            <a:r>
              <a:rPr lang="en-US" sz="1836"/>
              <a:t>Administer via SQL Server Management Studio or SQL Server Data Tools</a:t>
            </a:r>
          </a:p>
          <a:p>
            <a:pPr lvl="1"/>
            <a:r>
              <a:rPr lang="en-US" sz="1836"/>
              <a:t>Easily locate enforcement logic inside the database and schema bound to the table </a:t>
            </a:r>
          </a:p>
        </p:txBody>
      </p:sp>
      <p:sp>
        <p:nvSpPr>
          <p:cNvPr id="3" name="Title 2"/>
          <p:cNvSpPr>
            <a:spLocks noGrp="1"/>
          </p:cNvSpPr>
          <p:nvPr>
            <p:ph type="title"/>
          </p:nvPr>
        </p:nvSpPr>
        <p:spPr/>
        <p:txBody>
          <a:bodyPr/>
          <a:lstStyle/>
          <a:p>
            <a:pPr lvl="0"/>
            <a:r>
              <a:rPr lang="en-US"/>
              <a:t>Row-level security (RLS)</a:t>
            </a:r>
          </a:p>
        </p:txBody>
      </p:sp>
      <p:sp>
        <p:nvSpPr>
          <p:cNvPr id="384" name="TextBox 383">
            <a:extLst>
              <a:ext uri="{FF2B5EF4-FFF2-40B4-BE49-F238E27FC236}">
                <a16:creationId xmlns:a16="http://schemas.microsoft.com/office/drawing/2014/main" id="{1C95366B-4866-4B35-8DEC-4DC048652A89}"/>
              </a:ext>
            </a:extLst>
          </p:cNvPr>
          <p:cNvSpPr txBox="1"/>
          <p:nvPr/>
        </p:nvSpPr>
        <p:spPr>
          <a:xfrm>
            <a:off x="7311606" y="3826260"/>
            <a:ext cx="1815942" cy="286306"/>
          </a:xfrm>
          <a:prstGeom prst="rect">
            <a:avLst/>
          </a:prstGeom>
          <a:noFill/>
        </p:spPr>
        <p:txBody>
          <a:bodyPr wrap="square" rtlCol="0">
            <a:spAutoFit/>
          </a:bodyPr>
          <a:lstStyle/>
          <a:p>
            <a:pPr algn="ctr" defTabSz="951304">
              <a:defRPr/>
            </a:pPr>
            <a:r>
              <a:rPr lang="en-US" sz="1224" kern="0">
                <a:solidFill>
                  <a:srgbClr val="0078D7"/>
                </a:solidFill>
                <a:latin typeface="Segoe UI"/>
              </a:rPr>
              <a:t>SQL Data Warehouse</a:t>
            </a:r>
          </a:p>
        </p:txBody>
      </p:sp>
      <p:sp>
        <p:nvSpPr>
          <p:cNvPr id="386" name="Freeform 228">
            <a:extLst>
              <a:ext uri="{FF2B5EF4-FFF2-40B4-BE49-F238E27FC236}">
                <a16:creationId xmlns:a16="http://schemas.microsoft.com/office/drawing/2014/main" id="{159113A2-0620-4FA9-9E91-9D35DB2164BC}"/>
              </a:ext>
            </a:extLst>
          </p:cNvPr>
          <p:cNvSpPr>
            <a:spLocks noEditPoints="1"/>
          </p:cNvSpPr>
          <p:nvPr/>
        </p:nvSpPr>
        <p:spPr bwMode="auto">
          <a:xfrm flipH="1">
            <a:off x="7756971" y="2549609"/>
            <a:ext cx="918429" cy="1208896"/>
          </a:xfrm>
          <a:prstGeom prst="can">
            <a:avLst>
              <a:gd name="adj" fmla="val 39781"/>
            </a:avLst>
          </a:prstGeom>
          <a:noFill/>
          <a:ln w="12700">
            <a:solidFill>
              <a:schemeClr val="tx2"/>
            </a:solidFill>
          </a:ln>
        </p:spPr>
        <p:txBody>
          <a:bodyPr vert="horz" wrap="square" lIns="93260" tIns="373041" rIns="93260" bIns="279781" numCol="1" anchor="ctr" anchorCtr="0" compatLnSpc="1">
            <a:prstTxWarp prst="textNoShape">
              <a:avLst/>
            </a:prstTxWarp>
          </a:bodyPr>
          <a:lstStyle/>
          <a:p>
            <a:pPr algn="ctr" defTabSz="951304">
              <a:spcBef>
                <a:spcPts val="612"/>
              </a:spcBef>
              <a:defRPr/>
            </a:pPr>
            <a:r>
              <a:rPr lang="en-US" sz="1071" kern="0">
                <a:solidFill>
                  <a:srgbClr val="0078D7"/>
                </a:solidFill>
                <a:latin typeface="Segoe UI"/>
                <a:cs typeface="Segoe UI Semibold" panose="020B0702040204020203" pitchFamily="34" charset="0"/>
              </a:rPr>
              <a:t>Customer 1</a:t>
            </a:r>
          </a:p>
          <a:p>
            <a:pPr algn="ctr" defTabSz="951304">
              <a:spcBef>
                <a:spcPts val="612"/>
              </a:spcBef>
              <a:defRPr/>
            </a:pPr>
            <a:r>
              <a:rPr lang="en-US" sz="1071" kern="0">
                <a:solidFill>
                  <a:srgbClr val="0078D7"/>
                </a:solidFill>
                <a:latin typeface="Segoe UI"/>
                <a:cs typeface="Segoe UI Semibold" panose="020B0702040204020203" pitchFamily="34" charset="0"/>
              </a:rPr>
              <a:t>Customer 2</a:t>
            </a:r>
          </a:p>
          <a:p>
            <a:pPr algn="ctr" defTabSz="951304">
              <a:spcBef>
                <a:spcPts val="612"/>
              </a:spcBef>
              <a:defRPr/>
            </a:pPr>
            <a:r>
              <a:rPr lang="en-US" sz="1071" kern="0">
                <a:solidFill>
                  <a:srgbClr val="0078D7"/>
                </a:solidFill>
                <a:latin typeface="Segoe UI"/>
                <a:cs typeface="Segoe UI Semibold" panose="020B0702040204020203" pitchFamily="34" charset="0"/>
              </a:rPr>
              <a:t>Customer 3</a:t>
            </a:r>
          </a:p>
        </p:txBody>
      </p:sp>
      <p:sp>
        <p:nvSpPr>
          <p:cNvPr id="387" name="Freeform 5">
            <a:extLst>
              <a:ext uri="{FF2B5EF4-FFF2-40B4-BE49-F238E27FC236}">
                <a16:creationId xmlns:a16="http://schemas.microsoft.com/office/drawing/2014/main" id="{75E05FA1-A334-4BDF-B3C7-E1A29B8872F6}"/>
              </a:ext>
            </a:extLst>
          </p:cNvPr>
          <p:cNvSpPr>
            <a:spLocks noEditPoints="1"/>
          </p:cNvSpPr>
          <p:nvPr/>
        </p:nvSpPr>
        <p:spPr bwMode="auto">
          <a:xfrm>
            <a:off x="9770197"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88" name="Freeform 5">
            <a:extLst>
              <a:ext uri="{FF2B5EF4-FFF2-40B4-BE49-F238E27FC236}">
                <a16:creationId xmlns:a16="http://schemas.microsoft.com/office/drawing/2014/main" id="{6AB05906-DFF7-4E90-95CF-6510DDD86B37}"/>
              </a:ext>
            </a:extLst>
          </p:cNvPr>
          <p:cNvSpPr>
            <a:spLocks noEditPoints="1"/>
          </p:cNvSpPr>
          <p:nvPr/>
        </p:nvSpPr>
        <p:spPr bwMode="auto">
          <a:xfrm>
            <a:off x="10468081"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89" name="Freeform 5">
            <a:extLst>
              <a:ext uri="{FF2B5EF4-FFF2-40B4-BE49-F238E27FC236}">
                <a16:creationId xmlns:a16="http://schemas.microsoft.com/office/drawing/2014/main" id="{A70AA77B-76E9-49E1-80EF-71E5BF6D853B}"/>
              </a:ext>
            </a:extLst>
          </p:cNvPr>
          <p:cNvSpPr>
            <a:spLocks noEditPoints="1"/>
          </p:cNvSpPr>
          <p:nvPr/>
        </p:nvSpPr>
        <p:spPr bwMode="auto">
          <a:xfrm>
            <a:off x="11165966"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cxnSp>
        <p:nvCxnSpPr>
          <p:cNvPr id="390" name="Connector: Elbow 389">
            <a:extLst>
              <a:ext uri="{FF2B5EF4-FFF2-40B4-BE49-F238E27FC236}">
                <a16:creationId xmlns:a16="http://schemas.microsoft.com/office/drawing/2014/main" id="{943E92F4-D2E6-4F8F-B7EC-ACB896388277}"/>
              </a:ext>
            </a:extLst>
          </p:cNvPr>
          <p:cNvCxnSpPr>
            <a:cxnSpLocks/>
            <a:endCxn id="387" idx="1"/>
          </p:cNvCxnSpPr>
          <p:nvPr/>
        </p:nvCxnSpPr>
        <p:spPr>
          <a:xfrm>
            <a:off x="8664393" y="3491027"/>
            <a:ext cx="1293587" cy="1827565"/>
          </a:xfrm>
          <a:prstGeom prst="bentConnector3">
            <a:avLst>
              <a:gd name="adj1" fmla="val 99692"/>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Connector: Elbow 390">
            <a:extLst>
              <a:ext uri="{FF2B5EF4-FFF2-40B4-BE49-F238E27FC236}">
                <a16:creationId xmlns:a16="http://schemas.microsoft.com/office/drawing/2014/main" id="{3D832834-EDE4-439B-A57C-4E21AE880C36}"/>
              </a:ext>
            </a:extLst>
          </p:cNvPr>
          <p:cNvCxnSpPr>
            <a:cxnSpLocks/>
            <a:endCxn id="388" idx="1"/>
          </p:cNvCxnSpPr>
          <p:nvPr/>
        </p:nvCxnSpPr>
        <p:spPr>
          <a:xfrm rot="16200000" flipH="1">
            <a:off x="8652272" y="3314996"/>
            <a:ext cx="2026722" cy="1980464"/>
          </a:xfrm>
          <a:prstGeom prst="bentConnector4">
            <a:avLst>
              <a:gd name="adj1" fmla="val -1083"/>
              <a:gd name="adj2" fmla="val 99939"/>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Connector: Elbow 391">
            <a:extLst>
              <a:ext uri="{FF2B5EF4-FFF2-40B4-BE49-F238E27FC236}">
                <a16:creationId xmlns:a16="http://schemas.microsoft.com/office/drawing/2014/main" id="{14F8F18A-DB43-47A7-952B-4EDDE0625FDE}"/>
              </a:ext>
            </a:extLst>
          </p:cNvPr>
          <p:cNvCxnSpPr>
            <a:cxnSpLocks/>
            <a:endCxn id="389" idx="1"/>
          </p:cNvCxnSpPr>
          <p:nvPr/>
        </p:nvCxnSpPr>
        <p:spPr>
          <a:xfrm>
            <a:off x="8675401" y="3047375"/>
            <a:ext cx="2678349" cy="2271214"/>
          </a:xfrm>
          <a:prstGeom prst="bentConnector3">
            <a:avLst>
              <a:gd name="adj1" fmla="val 99851"/>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3" name="Group 402">
            <a:extLst>
              <a:ext uri="{FF2B5EF4-FFF2-40B4-BE49-F238E27FC236}">
                <a16:creationId xmlns:a16="http://schemas.microsoft.com/office/drawing/2014/main" id="{0ED16065-2AF7-4490-A71F-11EB1DB0EA6B}"/>
              </a:ext>
            </a:extLst>
          </p:cNvPr>
          <p:cNvGrpSpPr/>
          <p:nvPr/>
        </p:nvGrpSpPr>
        <p:grpSpPr>
          <a:xfrm>
            <a:off x="11178102" y="4366663"/>
            <a:ext cx="349726" cy="349726"/>
            <a:chOff x="1517650" y="1863725"/>
            <a:chExt cx="177800" cy="177800"/>
          </a:xfrm>
        </p:grpSpPr>
        <p:sp>
          <p:nvSpPr>
            <p:cNvPr id="404" name="Oval 403">
              <a:extLst>
                <a:ext uri="{FF2B5EF4-FFF2-40B4-BE49-F238E27FC236}">
                  <a16:creationId xmlns:a16="http://schemas.microsoft.com/office/drawing/2014/main" id="{0ED75DC3-EE8B-490F-B6A8-67988FF922CE}"/>
                </a:ext>
              </a:extLst>
            </p:cNvPr>
            <p:cNvSpPr/>
            <p:nvPr/>
          </p:nvSpPr>
          <p:spPr bwMode="auto">
            <a:xfrm>
              <a:off x="1517650" y="1863725"/>
              <a:ext cx="177800" cy="177800"/>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5" name="Freeform 5">
              <a:extLst>
                <a:ext uri="{FF2B5EF4-FFF2-40B4-BE49-F238E27FC236}">
                  <a16:creationId xmlns:a16="http://schemas.microsoft.com/office/drawing/2014/main" id="{AFE96DDA-1171-47BE-8B4F-F9EDCA910B7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444" name="Freeform 146">
            <a:extLst>
              <a:ext uri="{FF2B5EF4-FFF2-40B4-BE49-F238E27FC236}">
                <a16:creationId xmlns:a16="http://schemas.microsoft.com/office/drawing/2014/main" id="{DB6553E4-1A38-4014-A09B-68C245AFAA75}"/>
              </a:ext>
            </a:extLst>
          </p:cNvPr>
          <p:cNvSpPr>
            <a:spLocks noChangeAspect="1"/>
          </p:cNvSpPr>
          <p:nvPr/>
        </p:nvSpPr>
        <p:spPr bwMode="auto">
          <a:xfrm>
            <a:off x="6483890" y="2194305"/>
            <a:ext cx="3230591" cy="204596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nvGrpSpPr>
          <p:cNvPr id="445" name="Group 444">
            <a:extLst>
              <a:ext uri="{FF2B5EF4-FFF2-40B4-BE49-F238E27FC236}">
                <a16:creationId xmlns:a16="http://schemas.microsoft.com/office/drawing/2014/main" id="{1AF5E051-FCF0-4B51-99DC-CE18518776B0}"/>
              </a:ext>
            </a:extLst>
          </p:cNvPr>
          <p:cNvGrpSpPr/>
          <p:nvPr/>
        </p:nvGrpSpPr>
        <p:grpSpPr>
          <a:xfrm>
            <a:off x="9819707" y="4342839"/>
            <a:ext cx="272303" cy="397374"/>
            <a:chOff x="1103506" y="2567788"/>
            <a:chExt cx="405526" cy="591791"/>
          </a:xfrm>
        </p:grpSpPr>
        <p:sp>
          <p:nvSpPr>
            <p:cNvPr id="446" name="Freeform: Shape 445">
              <a:extLst>
                <a:ext uri="{FF2B5EF4-FFF2-40B4-BE49-F238E27FC236}">
                  <a16:creationId xmlns:a16="http://schemas.microsoft.com/office/drawing/2014/main" id="{552E53F7-03C5-4D78-B8F7-6773AFA1233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447" name="Rectangle 446">
              <a:extLst>
                <a:ext uri="{FF2B5EF4-FFF2-40B4-BE49-F238E27FC236}">
                  <a16:creationId xmlns:a16="http://schemas.microsoft.com/office/drawing/2014/main" id="{7023A74E-89EB-48AA-A0D8-48E242B8D797}"/>
                </a:ext>
              </a:extLst>
            </p:cNvPr>
            <p:cNvSpPr/>
            <p:nvPr/>
          </p:nvSpPr>
          <p:spPr bwMode="auto">
            <a:xfrm>
              <a:off x="1103506" y="2816110"/>
              <a:ext cx="405526" cy="343469"/>
            </a:xfrm>
            <a:prstGeom prst="rect">
              <a:avLst/>
            </a:prstGeom>
            <a:solidFill>
              <a:schemeClr val="bg1">
                <a:lumMod val="95000"/>
              </a:schemeClr>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grpSp>
        <p:nvGrpSpPr>
          <p:cNvPr id="448" name="Group 447">
            <a:extLst>
              <a:ext uri="{FF2B5EF4-FFF2-40B4-BE49-F238E27FC236}">
                <a16:creationId xmlns:a16="http://schemas.microsoft.com/office/drawing/2014/main" id="{A16ABE9F-250E-4E75-AA09-00F0A71B57A2}"/>
              </a:ext>
            </a:extLst>
          </p:cNvPr>
          <p:cNvGrpSpPr/>
          <p:nvPr/>
        </p:nvGrpSpPr>
        <p:grpSpPr>
          <a:xfrm>
            <a:off x="10518198" y="4342839"/>
            <a:ext cx="272303" cy="397374"/>
            <a:chOff x="1103506" y="2567788"/>
            <a:chExt cx="405526" cy="591791"/>
          </a:xfrm>
        </p:grpSpPr>
        <p:sp>
          <p:nvSpPr>
            <p:cNvPr id="449" name="Freeform: Shape 448">
              <a:extLst>
                <a:ext uri="{FF2B5EF4-FFF2-40B4-BE49-F238E27FC236}">
                  <a16:creationId xmlns:a16="http://schemas.microsoft.com/office/drawing/2014/main" id="{499BECAC-0ED7-4BF5-9D3E-9653644167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450" name="Rectangle 449">
              <a:extLst>
                <a:ext uri="{FF2B5EF4-FFF2-40B4-BE49-F238E27FC236}">
                  <a16:creationId xmlns:a16="http://schemas.microsoft.com/office/drawing/2014/main" id="{7F22FF22-3BEA-456C-B2F5-B2E80FE7180B}"/>
                </a:ext>
              </a:extLst>
            </p:cNvPr>
            <p:cNvSpPr/>
            <p:nvPr/>
          </p:nvSpPr>
          <p:spPr bwMode="auto">
            <a:xfrm>
              <a:off x="1103506" y="2816110"/>
              <a:ext cx="405526" cy="343469"/>
            </a:xfrm>
            <a:prstGeom prst="rect">
              <a:avLst/>
            </a:prstGeom>
            <a:solidFill>
              <a:schemeClr val="bg1">
                <a:lumMod val="95000"/>
              </a:schemeClr>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spTree>
    <p:extLst>
      <p:ext uri="{BB962C8B-B14F-4D97-AF65-F5344CB8AC3E}">
        <p14:creationId xmlns:p14="http://schemas.microsoft.com/office/powerpoint/2010/main" val="17857046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4"/>
          <p:cNvSpPr>
            <a:spLocks noGrp="1"/>
          </p:cNvSpPr>
          <p:nvPr>
            <p:ph type="body" sz="quarter" idx="10"/>
          </p:nvPr>
        </p:nvSpPr>
        <p:spPr>
          <a:xfrm>
            <a:off x="275482" y="1612911"/>
            <a:ext cx="3716960" cy="1689848"/>
          </a:xfrm>
        </p:spPr>
        <p:txBody>
          <a:bodyPr/>
          <a:lstStyle/>
          <a:p>
            <a:r>
              <a:rPr lang="en-US"/>
              <a:t>Create a security policy for row-level security</a:t>
            </a:r>
          </a:p>
          <a:p>
            <a:pPr lvl="1"/>
            <a:r>
              <a:rPr lang="en-US"/>
              <a:t>The following examples demonstrate the use of the CREATE SECURITY POLICY syntax</a:t>
            </a:r>
          </a:p>
        </p:txBody>
      </p:sp>
      <p:sp>
        <p:nvSpPr>
          <p:cNvPr id="3" name="Title 2"/>
          <p:cNvSpPr>
            <a:spLocks noGrp="1"/>
          </p:cNvSpPr>
          <p:nvPr>
            <p:ph type="title"/>
          </p:nvPr>
        </p:nvSpPr>
        <p:spPr/>
        <p:txBody>
          <a:bodyPr/>
          <a:lstStyle/>
          <a:p>
            <a:r>
              <a:rPr lang="en-US"/>
              <a:t>RLS - Create a security policy</a:t>
            </a:r>
          </a:p>
        </p:txBody>
      </p:sp>
      <p:sp>
        <p:nvSpPr>
          <p:cNvPr id="13" name="Text Placeholder 3">
            <a:extLst>
              <a:ext uri="{FF2B5EF4-FFF2-40B4-BE49-F238E27FC236}">
                <a16:creationId xmlns:a16="http://schemas.microsoft.com/office/drawing/2014/main" id="{FF14D0F7-8161-4FE0-BBAD-33DE9677D943}"/>
              </a:ext>
            </a:extLst>
          </p:cNvPr>
          <p:cNvSpPr txBox="1">
            <a:spLocks/>
          </p:cNvSpPr>
          <p:nvPr/>
        </p:nvSpPr>
        <p:spPr>
          <a:xfrm>
            <a:off x="4619078" y="1612911"/>
            <a:ext cx="7709654" cy="4733432"/>
          </a:xfrm>
          <a:prstGeom prst="rect">
            <a:avLst/>
          </a:prstGeom>
          <a:noFill/>
          <a:ln w="12700">
            <a:solidFill>
              <a:schemeClr val="tx2"/>
            </a:solidFill>
          </a:ln>
        </p:spPr>
        <p:txBody>
          <a:bodyPr vert="horz" wrap="square" lIns="149217" tIns="93260" rIns="149217" bIns="9326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sz="1224">
                <a:solidFill>
                  <a:srgbClr val="008000"/>
                </a:solidFill>
              </a:rPr>
              <a:t>-- The following syntax creates a security policy with a filter predicate for the Customer table</a:t>
            </a:r>
            <a:endParaRPr lang="en-US" sz="1224">
              <a:solidFill>
                <a:srgbClr val="000000"/>
              </a:solidFill>
            </a:endParaRPr>
          </a:p>
          <a:p>
            <a:r>
              <a:rPr lang="en-US" sz="1224">
                <a:solidFill>
                  <a:srgbClr val="0000FF"/>
                </a:solidFill>
              </a:rPr>
              <a:t>CREATE</a:t>
            </a:r>
            <a:r>
              <a:rPr lang="en-US" sz="1224">
                <a:solidFill>
                  <a:srgbClr val="000000"/>
                </a:solidFill>
              </a:rPr>
              <a:t> </a:t>
            </a:r>
            <a:r>
              <a:rPr lang="en-US" sz="1224">
                <a:solidFill>
                  <a:srgbClr val="0000FF"/>
                </a:solidFill>
              </a:rPr>
              <a:t>SECURITY</a:t>
            </a:r>
            <a:r>
              <a:rPr lang="en-US" sz="1224">
                <a:solidFill>
                  <a:srgbClr val="000000"/>
                </a:solidFill>
              </a:rPr>
              <a:t> </a:t>
            </a:r>
            <a:r>
              <a:rPr lang="en-US" sz="1224">
                <a:solidFill>
                  <a:srgbClr val="0000FF"/>
                </a:solidFill>
              </a:rPr>
              <a:t>POLICY</a:t>
            </a:r>
            <a:r>
              <a:rPr lang="en-US" sz="1224">
                <a:solidFill>
                  <a:srgbClr val="000000"/>
                </a:solidFill>
              </a:rPr>
              <a:t> [</a:t>
            </a:r>
            <a:r>
              <a:rPr lang="en-US" sz="1224" err="1">
                <a:solidFill>
                  <a:srgbClr val="000000"/>
                </a:solidFill>
              </a:rPr>
              <a:t>FederatedSecurityPolicy</a:t>
            </a:r>
            <a:r>
              <a:rPr lang="en-US" sz="1224">
                <a:solidFill>
                  <a:srgbClr val="000000"/>
                </a:solidFill>
              </a:rPr>
              <a:t>] </a:t>
            </a:r>
          </a:p>
          <a:p>
            <a:r>
              <a:rPr lang="en-US" sz="1224">
                <a:solidFill>
                  <a:srgbClr val="0000FF"/>
                </a:solidFill>
              </a:rPr>
              <a:t>ADD</a:t>
            </a:r>
            <a:r>
              <a:rPr lang="en-US" sz="1224">
                <a:solidFill>
                  <a:srgbClr val="000000"/>
                </a:solidFill>
              </a:rPr>
              <a:t> </a:t>
            </a:r>
            <a:r>
              <a:rPr lang="en-US" sz="1224">
                <a:solidFill>
                  <a:srgbClr val="0000FF"/>
                </a:solidFill>
              </a:rPr>
              <a:t>FILTER</a:t>
            </a:r>
            <a:r>
              <a:rPr lang="en-US" sz="1224">
                <a:solidFill>
                  <a:srgbClr val="000000"/>
                </a:solidFill>
              </a:rPr>
              <a:t> </a:t>
            </a:r>
            <a:r>
              <a:rPr lang="en-US" sz="1224">
                <a:solidFill>
                  <a:srgbClr val="0000FF"/>
                </a:solidFill>
              </a:rPr>
              <a:t>PREDICATE</a:t>
            </a:r>
            <a:r>
              <a:rPr lang="en-US" sz="1224">
                <a:solidFill>
                  <a:srgbClr val="000000"/>
                </a:solidFill>
              </a:rPr>
              <a:t> [</a:t>
            </a:r>
            <a:r>
              <a:rPr lang="en-US" sz="1224" err="1">
                <a:solidFill>
                  <a:srgbClr val="000000"/>
                </a:solidFill>
              </a:rPr>
              <a:t>rls</a:t>
            </a:r>
            <a:r>
              <a:rPr lang="en-US" sz="1224">
                <a:solidFill>
                  <a:srgbClr val="000000"/>
                </a:solidFill>
              </a:rPr>
              <a:t>]</a:t>
            </a:r>
            <a:r>
              <a:rPr lang="en-US" sz="1224">
                <a:solidFill>
                  <a:srgbClr val="808080"/>
                </a:solidFill>
              </a:rPr>
              <a:t>.</a:t>
            </a:r>
            <a:r>
              <a:rPr lang="en-US" sz="1224">
                <a:solidFill>
                  <a:srgbClr val="000000"/>
                </a:solidFill>
              </a:rPr>
              <a:t>[</a:t>
            </a:r>
            <a:r>
              <a:rPr lang="en-US" sz="1224" err="1">
                <a:solidFill>
                  <a:srgbClr val="000000"/>
                </a:solidFill>
              </a:rPr>
              <a:t>fn_securitypredicate</a:t>
            </a:r>
            <a:r>
              <a:rPr lang="en-US" sz="1224">
                <a:solidFill>
                  <a:srgbClr val="000000"/>
                </a:solidFill>
              </a:rPr>
              <a:t>]</a:t>
            </a:r>
            <a:r>
              <a:rPr lang="en-US" sz="1224">
                <a:solidFill>
                  <a:srgbClr val="808080"/>
                </a:solidFill>
              </a:rPr>
              <a:t>(</a:t>
            </a:r>
            <a:r>
              <a:rPr lang="en-US" sz="1224">
                <a:solidFill>
                  <a:srgbClr val="000000"/>
                </a:solidFill>
              </a:rPr>
              <a:t>[</a:t>
            </a:r>
            <a:r>
              <a:rPr lang="en-US" sz="1224" err="1">
                <a:solidFill>
                  <a:srgbClr val="000000"/>
                </a:solidFill>
              </a:rPr>
              <a:t>CustomerId</a:t>
            </a:r>
            <a:r>
              <a:rPr lang="en-US" sz="1224">
                <a:solidFill>
                  <a:srgbClr val="000000"/>
                </a:solidFill>
              </a:rPr>
              <a:t>]</a:t>
            </a:r>
            <a:r>
              <a:rPr lang="en-US" sz="1224">
                <a:solidFill>
                  <a:srgbClr val="808080"/>
                </a:solidFill>
              </a:rPr>
              <a:t>)</a:t>
            </a:r>
            <a:r>
              <a:rPr lang="en-US" sz="1224">
                <a:solidFill>
                  <a:srgbClr val="000000"/>
                </a:solidFill>
              </a:rPr>
              <a:t> </a:t>
            </a:r>
          </a:p>
          <a:p>
            <a:r>
              <a:rPr lang="en-US" sz="1224">
                <a:solidFill>
                  <a:srgbClr val="0000FF"/>
                </a:solidFill>
              </a:rPr>
              <a:t>ON</a:t>
            </a:r>
            <a:r>
              <a:rPr lang="en-US" sz="1224">
                <a:solidFill>
                  <a:srgbClr val="000000"/>
                </a:solidFill>
              </a:rPr>
              <a:t> [dbo]</a:t>
            </a:r>
            <a:r>
              <a:rPr lang="en-US" sz="1224">
                <a:solidFill>
                  <a:srgbClr val="808080"/>
                </a:solidFill>
              </a:rPr>
              <a:t>.</a:t>
            </a:r>
            <a:r>
              <a:rPr lang="en-US" sz="1224">
                <a:solidFill>
                  <a:srgbClr val="000000"/>
                </a:solidFill>
              </a:rPr>
              <a:t>[Customer]</a:t>
            </a:r>
            <a:r>
              <a:rPr lang="en-US" sz="1224">
                <a:solidFill>
                  <a:srgbClr val="808080"/>
                </a:solidFill>
              </a:rPr>
              <a:t>;</a:t>
            </a:r>
            <a:endParaRPr lang="en-US" sz="1224">
              <a:solidFill>
                <a:srgbClr val="000000"/>
              </a:solidFill>
            </a:endParaRPr>
          </a:p>
          <a:p>
            <a:endParaRPr lang="en-US" sz="1224">
              <a:solidFill>
                <a:srgbClr val="000000"/>
              </a:solidFill>
            </a:endParaRPr>
          </a:p>
          <a:p>
            <a:r>
              <a:rPr lang="en-US" sz="1224">
                <a:solidFill>
                  <a:srgbClr val="008000"/>
                </a:solidFill>
              </a:rPr>
              <a:t>-- Create a new schema and predicate function, which will use the application user ID stored in CONTEXT_INFO to filter rows.</a:t>
            </a:r>
            <a:endParaRPr lang="en-US" sz="1224">
              <a:solidFill>
                <a:srgbClr val="000000"/>
              </a:solidFill>
            </a:endParaRPr>
          </a:p>
          <a:p>
            <a:r>
              <a:rPr lang="en-US" sz="1224">
                <a:solidFill>
                  <a:srgbClr val="0000FF"/>
                </a:solidFill>
              </a:rPr>
              <a:t>CREATE</a:t>
            </a:r>
            <a:r>
              <a:rPr lang="en-US" sz="1224">
                <a:solidFill>
                  <a:srgbClr val="000000"/>
                </a:solidFill>
              </a:rPr>
              <a:t> </a:t>
            </a:r>
            <a:r>
              <a:rPr lang="en-US" sz="1224">
                <a:solidFill>
                  <a:srgbClr val="0000FF"/>
                </a:solidFill>
              </a:rPr>
              <a:t>FUNCTION</a:t>
            </a:r>
            <a:r>
              <a:rPr lang="en-US" sz="1224">
                <a:solidFill>
                  <a:srgbClr val="000000"/>
                </a:solidFill>
              </a:rPr>
              <a:t> </a:t>
            </a:r>
            <a:r>
              <a:rPr lang="en-US" sz="1224" err="1">
                <a:solidFill>
                  <a:srgbClr val="000000"/>
                </a:solidFill>
              </a:rPr>
              <a:t>rls</a:t>
            </a:r>
            <a:r>
              <a:rPr lang="en-US" sz="1224" err="1">
                <a:solidFill>
                  <a:srgbClr val="808080"/>
                </a:solidFill>
              </a:rPr>
              <a:t>.</a:t>
            </a:r>
            <a:r>
              <a:rPr lang="en-US" sz="1224" err="1">
                <a:solidFill>
                  <a:srgbClr val="000000"/>
                </a:solidFill>
              </a:rPr>
              <a:t>fn_securitypredicate</a:t>
            </a:r>
            <a:r>
              <a:rPr lang="en-US" sz="1224">
                <a:solidFill>
                  <a:srgbClr val="0000FF"/>
                </a:solidFill>
              </a:rPr>
              <a:t> </a:t>
            </a:r>
            <a:r>
              <a:rPr lang="en-US" sz="1224">
                <a:solidFill>
                  <a:srgbClr val="808080"/>
                </a:solidFill>
              </a:rPr>
              <a:t>(</a:t>
            </a:r>
            <a:r>
              <a:rPr lang="en-US" sz="1224">
                <a:solidFill>
                  <a:srgbClr val="000000"/>
                </a:solidFill>
              </a:rPr>
              <a:t>@</a:t>
            </a:r>
            <a:r>
              <a:rPr lang="en-US" sz="1224" err="1">
                <a:solidFill>
                  <a:srgbClr val="000000"/>
                </a:solidFill>
              </a:rPr>
              <a:t>AppUserId</a:t>
            </a:r>
            <a:r>
              <a:rPr lang="en-US" sz="1224">
                <a:solidFill>
                  <a:srgbClr val="000000"/>
                </a:solidFill>
              </a:rPr>
              <a:t> </a:t>
            </a:r>
            <a:r>
              <a:rPr lang="en-US" sz="1224">
                <a:solidFill>
                  <a:srgbClr val="0000FF"/>
                </a:solidFill>
              </a:rPr>
              <a:t>int</a:t>
            </a:r>
            <a:r>
              <a:rPr lang="en-US" sz="1224">
                <a:solidFill>
                  <a:srgbClr val="808080"/>
                </a:solidFill>
              </a:rPr>
              <a:t>)</a:t>
            </a:r>
            <a:r>
              <a:rPr lang="en-US" sz="1224">
                <a:solidFill>
                  <a:srgbClr val="000000"/>
                </a:solidFill>
              </a:rPr>
              <a:t>     </a:t>
            </a:r>
          </a:p>
          <a:p>
            <a:r>
              <a:rPr lang="en-US" sz="1224">
                <a:solidFill>
                  <a:srgbClr val="0000FF"/>
                </a:solidFill>
              </a:rPr>
              <a:t>RETURNS</a:t>
            </a:r>
            <a:r>
              <a:rPr lang="en-US" sz="1224">
                <a:solidFill>
                  <a:srgbClr val="000000"/>
                </a:solidFill>
              </a:rPr>
              <a:t> </a:t>
            </a:r>
            <a:r>
              <a:rPr lang="en-US" sz="1224">
                <a:solidFill>
                  <a:srgbClr val="0000FF"/>
                </a:solidFill>
              </a:rPr>
              <a:t>TABLE</a:t>
            </a:r>
            <a:r>
              <a:rPr lang="en-US" sz="1224">
                <a:solidFill>
                  <a:srgbClr val="000000"/>
                </a:solidFill>
              </a:rPr>
              <a:t>     </a:t>
            </a:r>
          </a:p>
          <a:p>
            <a:r>
              <a:rPr lang="en-US" sz="1224">
                <a:solidFill>
                  <a:srgbClr val="0000FF"/>
                </a:solidFill>
              </a:rPr>
              <a:t>WITH</a:t>
            </a:r>
            <a:r>
              <a:rPr lang="en-US" sz="1224">
                <a:solidFill>
                  <a:srgbClr val="000000"/>
                </a:solidFill>
              </a:rPr>
              <a:t> </a:t>
            </a:r>
            <a:r>
              <a:rPr lang="en-US" sz="1224">
                <a:solidFill>
                  <a:srgbClr val="0000FF"/>
                </a:solidFill>
              </a:rPr>
              <a:t>SCHEMABINDING</a:t>
            </a:r>
            <a:r>
              <a:rPr lang="en-US" sz="1224">
                <a:solidFill>
                  <a:srgbClr val="000000"/>
                </a:solidFill>
              </a:rPr>
              <a:t> </a:t>
            </a:r>
          </a:p>
          <a:p>
            <a:r>
              <a:rPr lang="en-US" sz="1224">
                <a:solidFill>
                  <a:srgbClr val="0000FF"/>
                </a:solidFill>
              </a:rPr>
              <a:t>AS</a:t>
            </a:r>
            <a:r>
              <a:rPr lang="en-US" sz="1224">
                <a:solidFill>
                  <a:srgbClr val="000000"/>
                </a:solidFill>
              </a:rPr>
              <a:t>     </a:t>
            </a:r>
          </a:p>
          <a:p>
            <a:r>
              <a:rPr lang="en-US" sz="1224">
                <a:solidFill>
                  <a:srgbClr val="0000FF"/>
                </a:solidFill>
              </a:rPr>
              <a:t>RETURN </a:t>
            </a:r>
            <a:r>
              <a:rPr lang="en-US" sz="1224">
                <a:solidFill>
                  <a:srgbClr val="808080"/>
                </a:solidFill>
              </a:rPr>
              <a:t>(</a:t>
            </a:r>
            <a:endParaRPr lang="en-US" sz="1224">
              <a:solidFill>
                <a:srgbClr val="000000"/>
              </a:solidFill>
            </a:endParaRPr>
          </a:p>
          <a:p>
            <a:r>
              <a:rPr lang="en-US" sz="1224">
                <a:solidFill>
                  <a:srgbClr val="0000FF"/>
                </a:solidFill>
              </a:rPr>
              <a:t>SELECT</a:t>
            </a:r>
            <a:r>
              <a:rPr lang="en-US" sz="1224">
                <a:solidFill>
                  <a:srgbClr val="000000"/>
                </a:solidFill>
              </a:rPr>
              <a:t> 1 </a:t>
            </a:r>
            <a:r>
              <a:rPr lang="en-US" sz="1224">
                <a:solidFill>
                  <a:srgbClr val="0000FF"/>
                </a:solidFill>
              </a:rPr>
              <a:t>AS</a:t>
            </a:r>
            <a:r>
              <a:rPr lang="en-US" sz="1224">
                <a:solidFill>
                  <a:srgbClr val="000000"/>
                </a:solidFill>
              </a:rPr>
              <a:t> </a:t>
            </a:r>
            <a:r>
              <a:rPr lang="en-US" sz="1224" err="1">
                <a:solidFill>
                  <a:srgbClr val="000000"/>
                </a:solidFill>
              </a:rPr>
              <a:t>fn_securitypredicate_result</a:t>
            </a:r>
            <a:r>
              <a:rPr lang="en-US" sz="1224">
                <a:solidFill>
                  <a:srgbClr val="000000"/>
                </a:solidFill>
              </a:rPr>
              <a:t>     </a:t>
            </a:r>
          </a:p>
          <a:p>
            <a:r>
              <a:rPr lang="en-US" sz="1224">
                <a:solidFill>
                  <a:srgbClr val="0000FF"/>
                </a:solidFill>
              </a:rPr>
              <a:t>WHERE</a:t>
            </a:r>
            <a:r>
              <a:rPr lang="en-US" sz="1224">
                <a:solidFill>
                  <a:srgbClr val="000000"/>
                </a:solidFill>
              </a:rPr>
              <a:t>         </a:t>
            </a:r>
          </a:p>
          <a:p>
            <a:r>
              <a:rPr lang="en-US" sz="1224">
                <a:solidFill>
                  <a:srgbClr val="FF00FF"/>
                </a:solidFill>
              </a:rPr>
              <a:t>DATABASE_PRINCIPAL_ID</a:t>
            </a:r>
            <a:r>
              <a:rPr lang="en-US" sz="1224">
                <a:solidFill>
                  <a:srgbClr val="808080"/>
                </a:solidFill>
              </a:rPr>
              <a:t>()</a:t>
            </a:r>
            <a:r>
              <a:rPr lang="en-US" sz="1224">
                <a:solidFill>
                  <a:srgbClr val="000000"/>
                </a:solidFill>
              </a:rPr>
              <a:t> </a:t>
            </a:r>
            <a:r>
              <a:rPr lang="en-US" sz="1224">
                <a:solidFill>
                  <a:srgbClr val="808080"/>
                </a:solidFill>
              </a:rPr>
              <a:t>=</a:t>
            </a:r>
            <a:r>
              <a:rPr lang="en-US" sz="1224">
                <a:solidFill>
                  <a:srgbClr val="000000"/>
                </a:solidFill>
              </a:rPr>
              <a:t> </a:t>
            </a:r>
            <a:r>
              <a:rPr lang="en-US" sz="1224">
                <a:solidFill>
                  <a:srgbClr val="FF00FF"/>
                </a:solidFill>
              </a:rPr>
              <a:t>DATABASE_PRINCIPAL_ID</a:t>
            </a:r>
            <a:r>
              <a:rPr lang="en-US" sz="1224">
                <a:solidFill>
                  <a:srgbClr val="808080"/>
                </a:solidFill>
              </a:rPr>
              <a:t>(</a:t>
            </a:r>
            <a:r>
              <a:rPr lang="en-US" sz="1224">
                <a:solidFill>
                  <a:srgbClr val="FF0000"/>
                </a:solidFill>
              </a:rPr>
              <a:t>'dbo'</a:t>
            </a:r>
            <a:r>
              <a:rPr lang="en-US" sz="1224">
                <a:solidFill>
                  <a:srgbClr val="808080"/>
                </a:solidFill>
              </a:rPr>
              <a:t>)</a:t>
            </a:r>
            <a:r>
              <a:rPr lang="en-US" sz="1224">
                <a:solidFill>
                  <a:srgbClr val="000000"/>
                </a:solidFill>
              </a:rPr>
              <a:t> </a:t>
            </a:r>
            <a:r>
              <a:rPr lang="en-US" sz="1224">
                <a:solidFill>
                  <a:srgbClr val="008000"/>
                </a:solidFill>
              </a:rPr>
              <a:t>-- application context         </a:t>
            </a:r>
            <a:endParaRPr lang="en-US" sz="1224">
              <a:solidFill>
                <a:srgbClr val="000000"/>
              </a:solidFill>
            </a:endParaRPr>
          </a:p>
          <a:p>
            <a:r>
              <a:rPr lang="en-US" sz="1224">
                <a:solidFill>
                  <a:srgbClr val="808080"/>
                </a:solidFill>
              </a:rPr>
              <a:t>AND</a:t>
            </a:r>
            <a:r>
              <a:rPr lang="en-US" sz="1224">
                <a:solidFill>
                  <a:srgbClr val="000000"/>
                </a:solidFill>
              </a:rPr>
              <a:t> </a:t>
            </a:r>
            <a:r>
              <a:rPr lang="en-US" sz="1224">
                <a:solidFill>
                  <a:srgbClr val="FF00FF"/>
                </a:solidFill>
              </a:rPr>
              <a:t>CONTEXT_INFO</a:t>
            </a:r>
            <a:r>
              <a:rPr lang="en-US" sz="1224">
                <a:solidFill>
                  <a:srgbClr val="808080"/>
                </a:solidFill>
              </a:rPr>
              <a:t>()</a:t>
            </a:r>
            <a:r>
              <a:rPr lang="en-US" sz="1224">
                <a:solidFill>
                  <a:srgbClr val="000000"/>
                </a:solidFill>
              </a:rPr>
              <a:t> </a:t>
            </a:r>
            <a:r>
              <a:rPr lang="en-US" sz="1224">
                <a:solidFill>
                  <a:srgbClr val="808080"/>
                </a:solidFill>
              </a:rPr>
              <a:t>=</a:t>
            </a:r>
            <a:r>
              <a:rPr lang="en-US" sz="1224">
                <a:solidFill>
                  <a:srgbClr val="000000"/>
                </a:solidFill>
              </a:rPr>
              <a:t> </a:t>
            </a:r>
            <a:r>
              <a:rPr lang="en-US" sz="1224">
                <a:solidFill>
                  <a:srgbClr val="FF00FF"/>
                </a:solidFill>
              </a:rPr>
              <a:t>CONVERT</a:t>
            </a:r>
            <a:r>
              <a:rPr lang="en-US" sz="1224">
                <a:solidFill>
                  <a:srgbClr val="808080"/>
                </a:solidFill>
              </a:rPr>
              <a:t>(</a:t>
            </a:r>
            <a:r>
              <a:rPr lang="en-US" sz="1224">
                <a:solidFill>
                  <a:srgbClr val="0000FF"/>
                </a:solidFill>
              </a:rPr>
              <a:t>VARBINARY</a:t>
            </a:r>
            <a:r>
              <a:rPr lang="en-US" sz="1224">
                <a:solidFill>
                  <a:srgbClr val="808080"/>
                </a:solidFill>
              </a:rPr>
              <a:t>(</a:t>
            </a:r>
            <a:r>
              <a:rPr lang="en-US" sz="1224">
                <a:solidFill>
                  <a:srgbClr val="000000"/>
                </a:solidFill>
              </a:rPr>
              <a:t>128</a:t>
            </a:r>
            <a:r>
              <a:rPr lang="en-US" sz="1224">
                <a:solidFill>
                  <a:srgbClr val="808080"/>
                </a:solidFill>
              </a:rPr>
              <a:t>),</a:t>
            </a:r>
            <a:r>
              <a:rPr lang="en-US" sz="1224">
                <a:solidFill>
                  <a:srgbClr val="000000"/>
                </a:solidFill>
              </a:rPr>
              <a:t> @</a:t>
            </a:r>
            <a:r>
              <a:rPr lang="en-US" sz="1224" err="1">
                <a:solidFill>
                  <a:srgbClr val="000000"/>
                </a:solidFill>
              </a:rPr>
              <a:t>AppUserId</a:t>
            </a:r>
            <a:r>
              <a:rPr lang="en-US" sz="1224">
                <a:solidFill>
                  <a:srgbClr val="808080"/>
                </a:solidFill>
              </a:rPr>
              <a:t>));</a:t>
            </a:r>
            <a:r>
              <a:rPr lang="en-US" sz="1224">
                <a:solidFill>
                  <a:srgbClr val="000000"/>
                </a:solidFill>
              </a:rPr>
              <a:t> </a:t>
            </a:r>
          </a:p>
          <a:p>
            <a:r>
              <a:rPr lang="en-US" sz="1224">
                <a:solidFill>
                  <a:srgbClr val="0000FF"/>
                </a:solidFill>
              </a:rPr>
              <a:t>GO</a:t>
            </a:r>
            <a:endParaRPr lang="en-US" sz="1224">
              <a:solidFill>
                <a:srgbClr val="000000"/>
              </a:solidFill>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030260" y="2420525"/>
            <a:ext cx="3720172" cy="3955032"/>
          </a:xfrm>
          <a:prstGeom prst="rect">
            <a:avLst/>
          </a:prstGeom>
          <a:solidFill>
            <a:schemeClr val="bg1">
              <a:lumMod val="95000"/>
            </a:schemeClr>
          </a:solid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505050"/>
              </a:solidFill>
              <a:latin typeface="Segoe UI"/>
            </a:endParaRPr>
          </a:p>
        </p:txBody>
      </p:sp>
      <p:sp>
        <p:nvSpPr>
          <p:cNvPr id="32" name="TextBox 31"/>
          <p:cNvSpPr txBox="1"/>
          <p:nvPr/>
        </p:nvSpPr>
        <p:spPr>
          <a:xfrm>
            <a:off x="3406592" y="2652480"/>
            <a:ext cx="2146627" cy="318286"/>
          </a:xfrm>
          <a:prstGeom prst="rect">
            <a:avLst/>
          </a:prstGeom>
          <a:noFill/>
          <a:ln>
            <a:noFill/>
          </a:ln>
        </p:spPr>
        <p:txBody>
          <a:bodyPr wrap="square" rtlCol="0">
            <a:spAutoFit/>
          </a:bodyPr>
          <a:lstStyle/>
          <a:p>
            <a:pPr algn="ctr" defTabSz="932597">
              <a:defRPr/>
            </a:pPr>
            <a:r>
              <a:rPr lang="en-US" sz="1428" kern="0">
                <a:solidFill>
                  <a:srgbClr val="0072C6"/>
                </a:solidFill>
                <a:latin typeface="Segoe UI Semilight" panose="020B0402040204020203" pitchFamily="34" charset="0"/>
                <a:cs typeface="Segoe UI Semilight" panose="020B0402040204020203" pitchFamily="34" charset="0"/>
              </a:rPr>
              <a:t>Database</a:t>
            </a:r>
          </a:p>
        </p:txBody>
      </p:sp>
      <p:sp>
        <p:nvSpPr>
          <p:cNvPr id="6" name="TextBox 5"/>
          <p:cNvSpPr txBox="1"/>
          <p:nvPr/>
        </p:nvSpPr>
        <p:spPr>
          <a:xfrm>
            <a:off x="5288709" y="2766131"/>
            <a:ext cx="2039237" cy="634350"/>
          </a:xfrm>
          <a:prstGeom prst="rect">
            <a:avLst/>
          </a:prstGeom>
          <a:noFill/>
        </p:spPr>
        <p:txBody>
          <a:bodyPr wrap="square" lIns="182828" tIns="146262" rIns="182828" bIns="146262" rtlCol="0">
            <a:spAutoFit/>
          </a:bodyPr>
          <a:lstStyle/>
          <a:p>
            <a:pPr defTabSz="932597">
              <a:lnSpc>
                <a:spcPct val="90000"/>
              </a:lnSpc>
              <a:spcAft>
                <a:spcPts val="600"/>
              </a:spcAft>
              <a:defRPr/>
            </a:pPr>
            <a:endParaRPr lang="en-US" sz="2400" kern="0">
              <a:gradFill>
                <a:gsLst>
                  <a:gs pos="2917">
                    <a:srgbClr val="505050"/>
                  </a:gs>
                  <a:gs pos="30000">
                    <a:srgbClr val="505050"/>
                  </a:gs>
                </a:gsLst>
                <a:lin ang="5400000" scaled="0"/>
              </a:gradFill>
              <a:latin typeface="Segoe UI"/>
            </a:endParaRPr>
          </a:p>
        </p:txBody>
      </p:sp>
      <p:sp>
        <p:nvSpPr>
          <p:cNvPr id="19" name="TextBox 18"/>
          <p:cNvSpPr txBox="1"/>
          <p:nvPr/>
        </p:nvSpPr>
        <p:spPr>
          <a:xfrm>
            <a:off x="9422973" y="2505558"/>
            <a:ext cx="1269021"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Policy manager</a:t>
            </a:r>
          </a:p>
        </p:txBody>
      </p:sp>
      <p:sp>
        <p:nvSpPr>
          <p:cNvPr id="8" name="Rectangle 7"/>
          <p:cNvSpPr/>
          <p:nvPr/>
        </p:nvSpPr>
        <p:spPr>
          <a:xfrm>
            <a:off x="7022115" y="2735362"/>
            <a:ext cx="5420373" cy="1819088"/>
          </a:xfrm>
          <a:prstGeom prst="rect">
            <a:avLst/>
          </a:prstGeom>
          <a:solidFill>
            <a:schemeClr val="bg1">
              <a:lumMod val="95000"/>
            </a:schemeClr>
          </a:solidFill>
          <a:ln w="12700">
            <a:solidFill>
              <a:schemeClr val="tx2"/>
            </a:solidFill>
          </a:ln>
        </p:spPr>
        <p:txBody>
          <a:bodyPr wrap="square">
            <a:spAutoFit/>
          </a:bodyPr>
          <a:lstStyle/>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FUNCTION</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fn_securitypredicate</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@wing </a:t>
            </a:r>
            <a:r>
              <a:rPr lang="en-US" sz="1122">
                <a:solidFill>
                  <a:srgbClr val="0000FF"/>
                </a:solidFill>
                <a:latin typeface="Consolas" panose="020B0609020204030204" pitchFamily="49" charset="0"/>
              </a:rPr>
              <a:t>int</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RETURNS</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TABLE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WITH</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SCHEMABINDING</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AS</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return</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SELECT</a:t>
            </a:r>
            <a:r>
              <a:rPr lang="en-US" sz="1122">
                <a:solidFill>
                  <a:srgbClr val="000000"/>
                </a:solidFill>
                <a:latin typeface="Consolas" panose="020B0609020204030204" pitchFamily="49" charset="0"/>
              </a:rPr>
              <a:t> 1 </a:t>
            </a:r>
            <a:r>
              <a:rPr lang="en-US" sz="1122">
                <a:solidFill>
                  <a:srgbClr val="0000FF"/>
                </a:solidFill>
                <a:latin typeface="Consolas" panose="020B0609020204030204" pitchFamily="49" charset="0"/>
              </a:rPr>
              <a:t>as</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fn_securitypredicate_result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FROM</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StaffDuties</a:t>
            </a:r>
            <a:r>
              <a:rPr lang="en-US" sz="1122">
                <a:solidFill>
                  <a:srgbClr val="000000"/>
                </a:solidFill>
                <a:latin typeface="Consolas" panose="020B0609020204030204" pitchFamily="49" charset="0"/>
              </a:rPr>
              <a:t> d </a:t>
            </a:r>
            <a:r>
              <a:rPr lang="en-US" sz="1122">
                <a:solidFill>
                  <a:srgbClr val="808080"/>
                </a:solidFill>
                <a:latin typeface="Consolas" panose="020B0609020204030204" pitchFamily="49" charset="0"/>
              </a:rPr>
              <a:t>INNER</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JOIN</a:t>
            </a:r>
            <a:r>
              <a:rPr lang="en-US" sz="1122">
                <a:solidFill>
                  <a:srgbClr val="000000"/>
                </a:solidFill>
                <a:latin typeface="Consolas" panose="020B0609020204030204" pitchFamily="49" charset="0"/>
              </a:rPr>
              <a:t> Employees e </a:t>
            </a:r>
          </a:p>
          <a:p>
            <a:r>
              <a:rPr lang="fi-FI" sz="1122">
                <a:solidFill>
                  <a:srgbClr val="000000"/>
                </a:solidFill>
                <a:latin typeface="Consolas" panose="020B0609020204030204" pitchFamily="49" charset="0"/>
              </a:rPr>
              <a:t>        </a:t>
            </a:r>
            <a:r>
              <a:rPr lang="fi-FI" sz="1122">
                <a:solidFill>
                  <a:srgbClr val="0000FF"/>
                </a:solidFill>
                <a:latin typeface="Consolas" panose="020B0609020204030204" pitchFamily="49" charset="0"/>
              </a:rPr>
              <a:t>ON </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d</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EmpId </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 e</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EmpId</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 </a:t>
            </a: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WHERE</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e</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UserSID</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FF00FF"/>
                </a:solidFill>
                <a:latin typeface="Consolas" panose="020B0609020204030204" pitchFamily="49" charset="0"/>
              </a:rPr>
              <a:t>SUSER_SID</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AND</a:t>
            </a:r>
            <a:r>
              <a:rPr lang="en-US" sz="1122">
                <a:solidFill>
                  <a:srgbClr val="000000"/>
                </a:solidFill>
                <a:latin typeface="Consolas" panose="020B0609020204030204" pitchFamily="49" charset="0"/>
              </a:rPr>
              <a:t> @wing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Wing</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endParaRPr lang="en-US" sz="1122">
              <a:solidFill>
                <a:srgbClr val="000000"/>
              </a:solidFill>
              <a:latin typeface="Consolas" panose="020B0609020204030204" pitchFamily="49" charset="0"/>
            </a:endParaRPr>
          </a:p>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SECURITY</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POLICY</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SecPol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ADD</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FILTER</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PREDICATE</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fn_securitypredicate</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Wing</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ON</a:t>
            </a:r>
            <a:r>
              <a:rPr lang="en-US" sz="1122">
                <a:solidFill>
                  <a:srgbClr val="000000"/>
                </a:solidFill>
                <a:latin typeface="Consolas" panose="020B0609020204030204" pitchFamily="49" charset="0"/>
              </a:rPr>
              <a:t> Patients</a:t>
            </a: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WITH </a:t>
            </a:r>
            <a:r>
              <a:rPr lang="en-US" sz="1122">
                <a:solidFill>
                  <a:srgbClr val="808080"/>
                </a:solidFill>
                <a:latin typeface="Consolas" panose="020B0609020204030204" pitchFamily="49" charset="0"/>
              </a:rPr>
              <a:t>(</a:t>
            </a:r>
            <a:r>
              <a:rPr lang="en-US" sz="1122">
                <a:solidFill>
                  <a:srgbClr val="0000FF"/>
                </a:solidFill>
                <a:latin typeface="Consolas" panose="020B0609020204030204" pitchFamily="49" charset="0"/>
              </a:rPr>
              <a:t>STATE</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ON</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p:txBody>
      </p:sp>
      <p:sp>
        <p:nvSpPr>
          <p:cNvPr id="7" name="Rectangle 6"/>
          <p:cNvSpPr/>
          <p:nvPr/>
        </p:nvSpPr>
        <p:spPr bwMode="auto">
          <a:xfrm>
            <a:off x="5458357" y="2981769"/>
            <a:ext cx="1020393" cy="88745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224" kern="0">
                <a:solidFill>
                  <a:srgbClr val="0072C6"/>
                </a:solidFill>
                <a:latin typeface="Segoe UI"/>
              </a:rPr>
              <a:t>Filter</a:t>
            </a:r>
            <a:br>
              <a:rPr lang="en-US" sz="1224" kern="0">
                <a:solidFill>
                  <a:srgbClr val="0072C6"/>
                </a:solidFill>
                <a:latin typeface="Segoe UI"/>
              </a:rPr>
            </a:br>
            <a:r>
              <a:rPr lang="en-US" sz="1224" kern="0">
                <a:solidFill>
                  <a:srgbClr val="0072C6"/>
                </a:solidFill>
                <a:latin typeface="Segoe UI"/>
              </a:rPr>
              <a:t>Predicate:</a:t>
            </a:r>
          </a:p>
          <a:p>
            <a:pPr algn="ctr" defTabSz="932114" fontAlgn="base">
              <a:spcBef>
                <a:spcPct val="0"/>
              </a:spcBef>
              <a:spcAft>
                <a:spcPct val="0"/>
              </a:spcAft>
              <a:defRPr/>
            </a:pPr>
            <a:r>
              <a:rPr lang="en-US" sz="1224" kern="0">
                <a:solidFill>
                  <a:srgbClr val="0072C6"/>
                </a:solidFill>
                <a:latin typeface="Segoe UI"/>
              </a:rPr>
              <a:t>INNER </a:t>
            </a:r>
            <a:br>
              <a:rPr lang="en-US" sz="1224" kern="0">
                <a:solidFill>
                  <a:srgbClr val="0072C6"/>
                </a:solidFill>
                <a:latin typeface="Segoe UI"/>
              </a:rPr>
            </a:br>
            <a:r>
              <a:rPr lang="en-US" sz="1224" kern="0">
                <a:solidFill>
                  <a:srgbClr val="0072C6"/>
                </a:solidFill>
                <a:latin typeface="Segoe UI"/>
              </a:rPr>
              <a:t>JOIN…</a:t>
            </a:r>
          </a:p>
        </p:txBody>
      </p:sp>
      <p:sp>
        <p:nvSpPr>
          <p:cNvPr id="18" name="Rectangle 17"/>
          <p:cNvSpPr/>
          <p:nvPr/>
        </p:nvSpPr>
        <p:spPr bwMode="auto">
          <a:xfrm>
            <a:off x="3867711" y="2983769"/>
            <a:ext cx="1087138" cy="88777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28" kern="0">
                <a:solidFill>
                  <a:srgbClr val="FFFFFF"/>
                </a:solidFill>
                <a:latin typeface="Segoe UI Semilight" panose="020B0402040204020203" pitchFamily="34" charset="0"/>
                <a:cs typeface="Segoe UI Semilight" panose="020B0402040204020203" pitchFamily="34" charset="0"/>
              </a:rPr>
              <a:t>Security policy</a:t>
            </a:r>
          </a:p>
        </p:txBody>
      </p:sp>
      <p:sp>
        <p:nvSpPr>
          <p:cNvPr id="17" name="Rectangle 16"/>
          <p:cNvSpPr/>
          <p:nvPr/>
        </p:nvSpPr>
        <p:spPr>
          <a:xfrm>
            <a:off x="1206752" y="4896981"/>
            <a:ext cx="1125456" cy="318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97">
              <a:defRPr/>
            </a:pPr>
            <a:r>
              <a:rPr lang="en-US" sz="1428" kern="0">
                <a:solidFill>
                  <a:srgbClr val="FFFFFF"/>
                </a:solidFill>
                <a:latin typeface="Segoe UI Semilight" panose="020B0402040204020203" pitchFamily="34" charset="0"/>
                <a:cs typeface="Segoe UI Semilight" panose="020B0402040204020203" pitchFamily="34" charset="0"/>
              </a:rPr>
              <a:t>Application</a:t>
            </a:r>
          </a:p>
        </p:txBody>
      </p:sp>
      <p:graphicFrame>
        <p:nvGraphicFramePr>
          <p:cNvPr id="26" name="Table 25"/>
          <p:cNvGraphicFramePr>
            <a:graphicFrameLocks noGrp="1"/>
          </p:cNvGraphicFramePr>
          <p:nvPr/>
        </p:nvGraphicFramePr>
        <p:xfrm>
          <a:off x="3682114" y="4671325"/>
          <a:ext cx="1454262" cy="1278125"/>
        </p:xfrm>
        <a:graphic>
          <a:graphicData uri="http://schemas.openxmlformats.org/drawingml/2006/table">
            <a:tbl>
              <a:tblPr firstRow="1" bandRow="1">
                <a:tableStyleId>{5C22544A-7EE6-4342-B048-85BDC9FD1C3A}</a:tableStyleId>
              </a:tblPr>
              <a:tblGrid>
                <a:gridCol w="484754">
                  <a:extLst>
                    <a:ext uri="{9D8B030D-6E8A-4147-A177-3AD203B41FA5}">
                      <a16:colId xmlns:a16="http://schemas.microsoft.com/office/drawing/2014/main" val="20000"/>
                    </a:ext>
                  </a:extLst>
                </a:gridCol>
                <a:gridCol w="484754">
                  <a:extLst>
                    <a:ext uri="{9D8B030D-6E8A-4147-A177-3AD203B41FA5}">
                      <a16:colId xmlns:a16="http://schemas.microsoft.com/office/drawing/2014/main" val="20001"/>
                    </a:ext>
                  </a:extLst>
                </a:gridCol>
                <a:gridCol w="484754">
                  <a:extLst>
                    <a:ext uri="{9D8B030D-6E8A-4147-A177-3AD203B41FA5}">
                      <a16:colId xmlns:a16="http://schemas.microsoft.com/office/drawing/2014/main" val="20002"/>
                    </a:ext>
                  </a:extLst>
                </a:gridCol>
              </a:tblGrid>
              <a:tr h="310853">
                <a:tc gridSpan="3">
                  <a:txBody>
                    <a:bodyPr/>
                    <a:lstStyle/>
                    <a:p>
                      <a:pPr algn="ctr"/>
                      <a:r>
                        <a:rPr kumimoji="0" lang="en-US" sz="1400" b="0" i="0" u="none" strike="noStrike" kern="0" cap="none" spc="0" normalizeH="0" baseline="0">
                          <a:ln>
                            <a:noFill/>
                          </a:ln>
                          <a:solidFill>
                            <a:srgbClr val="FFFFFF"/>
                          </a:solidFill>
                          <a:effectLst/>
                          <a:uLnTx/>
                          <a:uFillTx/>
                          <a:latin typeface="Segoe UI Semilight" panose="020B0402040204020203" pitchFamily="34" charset="0"/>
                          <a:ea typeface="+mn-ea"/>
                          <a:cs typeface="Segoe UI Semilight" panose="020B0402040204020203" pitchFamily="34" charset="0"/>
                        </a:rPr>
                        <a:t>Patients</a:t>
                      </a:r>
                    </a:p>
                  </a:txBody>
                  <a:tcPr marL="93247" marR="93247" marT="46623" marB="4662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1" name="TextBox 30"/>
          <p:cNvSpPr txBox="1"/>
          <p:nvPr/>
        </p:nvSpPr>
        <p:spPr>
          <a:xfrm>
            <a:off x="402805" y="1345545"/>
            <a:ext cx="11606951" cy="374846"/>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1.   Policy manager creates filter predicate and security policy in T-SQL, binding the predicate to the Patients table</a:t>
            </a:r>
          </a:p>
        </p:txBody>
      </p:sp>
      <p:sp>
        <p:nvSpPr>
          <p:cNvPr id="34" name="TextBox 33"/>
          <p:cNvSpPr txBox="1"/>
          <p:nvPr/>
        </p:nvSpPr>
        <p:spPr>
          <a:xfrm>
            <a:off x="402805" y="1713419"/>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2.   App user (e.g., nurse) selects from Patients table</a:t>
            </a:r>
          </a:p>
        </p:txBody>
      </p:sp>
      <p:sp>
        <p:nvSpPr>
          <p:cNvPr id="38" name="TextBox 37"/>
          <p:cNvSpPr txBox="1"/>
          <p:nvPr/>
        </p:nvSpPr>
        <p:spPr>
          <a:xfrm>
            <a:off x="1464746" y="3568443"/>
            <a:ext cx="605246" cy="267080"/>
          </a:xfrm>
          <a:prstGeom prst="rect">
            <a:avLst/>
          </a:prstGeom>
          <a:noFill/>
        </p:spPr>
        <p:txBody>
          <a:bodyPr wrap="none" lIns="93260" tIns="46630" rIns="93260" bIns="46630" rtlCol="0">
            <a:spAutoFit/>
          </a:bodyPr>
          <a:lstStyle/>
          <a:p>
            <a:pPr algn="ctr" defTabSz="932597">
              <a:lnSpc>
                <a:spcPct val="90000"/>
              </a:lnSpc>
              <a:spcAft>
                <a:spcPts val="600"/>
              </a:spcAft>
              <a:defRPr/>
            </a:pPr>
            <a:r>
              <a:rPr lang="en-US" sz="1224" kern="0">
                <a:solidFill>
                  <a:srgbClr val="0078D7"/>
                </a:solidFill>
                <a:latin typeface="Segoe UI"/>
              </a:rPr>
              <a:t>Nurse</a:t>
            </a:r>
          </a:p>
        </p:txBody>
      </p:sp>
      <p:cxnSp>
        <p:nvCxnSpPr>
          <p:cNvPr id="40" name="Straight Arrow Connector 39"/>
          <p:cNvCxnSpPr>
            <a:cxnSpLocks/>
            <a:endCxn id="17" idx="0"/>
          </p:cNvCxnSpPr>
          <p:nvPr/>
        </p:nvCxnSpPr>
        <p:spPr>
          <a:xfrm>
            <a:off x="1769480" y="3896912"/>
            <a:ext cx="0" cy="100006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2805" y="2085798"/>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3.   Security policy transparently rewrites query to apply filter predicate</a:t>
            </a:r>
          </a:p>
        </p:txBody>
      </p:sp>
      <p:sp>
        <p:nvSpPr>
          <p:cNvPr id="42" name="TextBox 41"/>
          <p:cNvSpPr txBox="1"/>
          <p:nvPr/>
        </p:nvSpPr>
        <p:spPr>
          <a:xfrm>
            <a:off x="7073503" y="5016435"/>
            <a:ext cx="5024739" cy="461766"/>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SELECT</a:t>
            </a:r>
            <a:r>
              <a:rPr lang="en-US" sz="1122">
                <a:solidFill>
                  <a:srgbClr val="000000"/>
                </a:solidFill>
              </a:rPr>
              <a:t> </a:t>
            </a:r>
            <a:r>
              <a:rPr lang="en-US" sz="1122">
                <a:solidFill>
                  <a:srgbClr val="808080"/>
                </a:solidFill>
              </a:rPr>
              <a:t>*</a:t>
            </a:r>
            <a:r>
              <a:rPr lang="en-US" sz="1122">
                <a:solidFill>
                  <a:srgbClr val="000000"/>
                </a:solidFill>
              </a:rPr>
              <a:t> </a:t>
            </a:r>
            <a:r>
              <a:rPr lang="en-US" sz="1122"/>
              <a:t>FROM</a:t>
            </a:r>
            <a:r>
              <a:rPr lang="en-US" sz="1122">
                <a:solidFill>
                  <a:srgbClr val="000000"/>
                </a:solidFill>
              </a:rPr>
              <a:t> Patients</a:t>
            </a:r>
          </a:p>
          <a:p>
            <a:r>
              <a:rPr lang="en-US" sz="1122">
                <a:solidFill>
                  <a:srgbClr val="000000"/>
                </a:solidFill>
              </a:rPr>
              <a:t>   SEMIJOIN </a:t>
            </a:r>
            <a:r>
              <a:rPr lang="en-US" sz="1122">
                <a:solidFill>
                  <a:srgbClr val="808080"/>
                </a:solidFill>
              </a:rPr>
              <a:t>APPLY</a:t>
            </a:r>
            <a:r>
              <a:rPr lang="en-US" sz="1122">
                <a:solidFill>
                  <a:srgbClr val="000000"/>
                </a:solidFill>
              </a:rPr>
              <a:t> </a:t>
            </a:r>
            <a:r>
              <a:rPr lang="en-US" sz="1122" err="1">
                <a:solidFill>
                  <a:srgbClr val="000000"/>
                </a:solidFill>
              </a:rPr>
              <a:t>dbo</a:t>
            </a:r>
            <a:r>
              <a:rPr lang="en-US" sz="1122" err="1">
                <a:solidFill>
                  <a:srgbClr val="808080"/>
                </a:solidFill>
              </a:rPr>
              <a:t>.</a:t>
            </a:r>
            <a:r>
              <a:rPr lang="en-US" sz="1122" err="1">
                <a:solidFill>
                  <a:srgbClr val="000000"/>
                </a:solidFill>
              </a:rPr>
              <a:t>fn_securitypredicate</a:t>
            </a:r>
            <a:r>
              <a:rPr lang="en-US" sz="1122">
                <a:solidFill>
                  <a:srgbClr val="808080"/>
                </a:solidFill>
              </a:rPr>
              <a:t>(</a:t>
            </a:r>
            <a:r>
              <a:rPr lang="en-US" sz="1122" err="1">
                <a:solidFill>
                  <a:srgbClr val="000000"/>
                </a:solidFill>
              </a:rPr>
              <a:t>patients</a:t>
            </a:r>
            <a:r>
              <a:rPr lang="en-US" sz="1122" err="1">
                <a:solidFill>
                  <a:srgbClr val="808080"/>
                </a:solidFill>
              </a:rPr>
              <a:t>.</a:t>
            </a:r>
            <a:r>
              <a:rPr lang="en-US" sz="1122" err="1">
                <a:solidFill>
                  <a:srgbClr val="000000"/>
                </a:solidFill>
              </a:rPr>
              <a:t>Wing</a:t>
            </a:r>
            <a:r>
              <a:rPr lang="en-US" sz="1122">
                <a:solidFill>
                  <a:srgbClr val="808080"/>
                </a:solidFill>
              </a:rPr>
              <a:t>);</a:t>
            </a:r>
            <a:endParaRPr lang="en-US" sz="1122" kern="0">
              <a:solidFill>
                <a:srgbClr val="505050"/>
              </a:solidFill>
            </a:endParaRPr>
          </a:p>
        </p:txBody>
      </p:sp>
      <p:sp>
        <p:nvSpPr>
          <p:cNvPr id="43" name="TextBox 42"/>
          <p:cNvSpPr txBox="1"/>
          <p:nvPr/>
        </p:nvSpPr>
        <p:spPr>
          <a:xfrm>
            <a:off x="7068894" y="5837839"/>
            <a:ext cx="5029348" cy="637547"/>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SELECT</a:t>
            </a:r>
            <a:r>
              <a:rPr lang="en-US" sz="1122">
                <a:solidFill>
                  <a:srgbClr val="000000"/>
                </a:solidFill>
              </a:rPr>
              <a:t> Patients</a:t>
            </a:r>
            <a:r>
              <a:rPr lang="en-US" sz="1122">
                <a:solidFill>
                  <a:srgbClr val="808080"/>
                </a:solidFill>
              </a:rPr>
              <a:t>.*</a:t>
            </a:r>
            <a:r>
              <a:rPr lang="en-US" sz="1122">
                <a:solidFill>
                  <a:srgbClr val="000000"/>
                </a:solidFill>
              </a:rPr>
              <a:t> </a:t>
            </a:r>
            <a:r>
              <a:rPr lang="en-US" sz="1122"/>
              <a:t>FROM</a:t>
            </a:r>
            <a:r>
              <a:rPr lang="en-US" sz="1122">
                <a:solidFill>
                  <a:srgbClr val="000000"/>
                </a:solidFill>
              </a:rPr>
              <a:t> Patients</a:t>
            </a:r>
            <a:r>
              <a:rPr lang="en-US" sz="1122">
                <a:solidFill>
                  <a:srgbClr val="808080"/>
                </a:solidFill>
              </a:rPr>
              <a:t>,</a:t>
            </a:r>
            <a:endParaRPr lang="en-US" sz="1122">
              <a:solidFill>
                <a:srgbClr val="000000"/>
              </a:solidFill>
            </a:endParaRPr>
          </a:p>
          <a:p>
            <a:r>
              <a:rPr lang="en-US" sz="1122">
                <a:solidFill>
                  <a:srgbClr val="000000"/>
                </a:solidFill>
              </a:rPr>
              <a:t>   </a:t>
            </a:r>
            <a:r>
              <a:rPr lang="en-US" sz="1122" err="1">
                <a:solidFill>
                  <a:srgbClr val="000000"/>
                </a:solidFill>
              </a:rPr>
              <a:t>StaffDuties</a:t>
            </a:r>
            <a:r>
              <a:rPr lang="en-US" sz="1122">
                <a:solidFill>
                  <a:srgbClr val="000000"/>
                </a:solidFill>
              </a:rPr>
              <a:t> d </a:t>
            </a:r>
            <a:r>
              <a:rPr lang="en-US" sz="1122">
                <a:solidFill>
                  <a:srgbClr val="808080"/>
                </a:solidFill>
              </a:rPr>
              <a:t>INNER</a:t>
            </a:r>
            <a:r>
              <a:rPr lang="en-US" sz="1122">
                <a:solidFill>
                  <a:srgbClr val="000000"/>
                </a:solidFill>
              </a:rPr>
              <a:t> </a:t>
            </a:r>
            <a:r>
              <a:rPr lang="en-US" sz="1122">
                <a:solidFill>
                  <a:srgbClr val="808080"/>
                </a:solidFill>
              </a:rPr>
              <a:t>JOIN</a:t>
            </a:r>
            <a:r>
              <a:rPr lang="en-US" sz="1122">
                <a:solidFill>
                  <a:srgbClr val="000000"/>
                </a:solidFill>
              </a:rPr>
              <a:t> Employees e </a:t>
            </a:r>
            <a:r>
              <a:rPr lang="en-US" sz="1122"/>
              <a:t>ON </a:t>
            </a:r>
            <a:r>
              <a:rPr lang="en-US" sz="1122">
                <a:solidFill>
                  <a:srgbClr val="808080"/>
                </a:solidFill>
              </a:rPr>
              <a:t>(</a:t>
            </a:r>
            <a:r>
              <a:rPr lang="en-US" sz="1122" err="1">
                <a:solidFill>
                  <a:srgbClr val="000000"/>
                </a:solidFill>
              </a:rPr>
              <a:t>d</a:t>
            </a:r>
            <a:r>
              <a:rPr lang="en-US" sz="1122" err="1">
                <a:solidFill>
                  <a:srgbClr val="808080"/>
                </a:solidFill>
              </a:rPr>
              <a:t>.</a:t>
            </a:r>
            <a:r>
              <a:rPr lang="en-US" sz="1122" err="1">
                <a:solidFill>
                  <a:srgbClr val="000000"/>
                </a:solidFill>
              </a:rPr>
              <a:t>EmpId</a:t>
            </a:r>
            <a:r>
              <a:rPr lang="en-US" sz="1122">
                <a:solidFill>
                  <a:srgbClr val="000000"/>
                </a:solidFill>
              </a:rPr>
              <a:t> </a:t>
            </a:r>
            <a:r>
              <a:rPr lang="en-US" sz="1122">
                <a:solidFill>
                  <a:srgbClr val="808080"/>
                </a:solidFill>
              </a:rPr>
              <a:t>=</a:t>
            </a:r>
            <a:r>
              <a:rPr lang="en-US" sz="1122">
                <a:solidFill>
                  <a:srgbClr val="000000"/>
                </a:solidFill>
              </a:rPr>
              <a:t> </a:t>
            </a:r>
            <a:r>
              <a:rPr lang="en-US" sz="1122" err="1">
                <a:solidFill>
                  <a:srgbClr val="000000"/>
                </a:solidFill>
              </a:rPr>
              <a:t>e</a:t>
            </a:r>
            <a:r>
              <a:rPr lang="en-US" sz="1122" err="1">
                <a:solidFill>
                  <a:srgbClr val="808080"/>
                </a:solidFill>
              </a:rPr>
              <a:t>.</a:t>
            </a:r>
            <a:r>
              <a:rPr lang="en-US" sz="1122" err="1">
                <a:solidFill>
                  <a:srgbClr val="000000"/>
                </a:solidFill>
              </a:rPr>
              <a:t>EmpId</a:t>
            </a:r>
            <a:r>
              <a:rPr lang="en-US" sz="1122">
                <a:solidFill>
                  <a:srgbClr val="808080"/>
                </a:solidFill>
              </a:rPr>
              <a:t>)</a:t>
            </a:r>
            <a:r>
              <a:rPr lang="en-US" sz="1122">
                <a:solidFill>
                  <a:srgbClr val="000000"/>
                </a:solidFill>
              </a:rPr>
              <a:t> </a:t>
            </a:r>
          </a:p>
          <a:p>
            <a:r>
              <a:rPr lang="en-US" sz="1122">
                <a:solidFill>
                  <a:srgbClr val="000000"/>
                </a:solidFill>
              </a:rPr>
              <a:t>   </a:t>
            </a:r>
            <a:r>
              <a:rPr lang="en-US" sz="1122"/>
              <a:t>WHERE</a:t>
            </a:r>
            <a:r>
              <a:rPr lang="en-US" sz="1122">
                <a:solidFill>
                  <a:srgbClr val="000000"/>
                </a:solidFill>
              </a:rPr>
              <a:t> </a:t>
            </a:r>
            <a:r>
              <a:rPr lang="en-US" sz="1122" err="1">
                <a:solidFill>
                  <a:srgbClr val="000000"/>
                </a:solidFill>
              </a:rPr>
              <a:t>e</a:t>
            </a:r>
            <a:r>
              <a:rPr lang="en-US" sz="1122" err="1">
                <a:solidFill>
                  <a:srgbClr val="808080"/>
                </a:solidFill>
              </a:rPr>
              <a:t>.</a:t>
            </a:r>
            <a:r>
              <a:rPr lang="en-US" sz="1122" err="1">
                <a:solidFill>
                  <a:srgbClr val="000000"/>
                </a:solidFill>
              </a:rPr>
              <a:t>UserSID</a:t>
            </a:r>
            <a:r>
              <a:rPr lang="en-US" sz="1122">
                <a:solidFill>
                  <a:srgbClr val="000000"/>
                </a:solidFill>
              </a:rPr>
              <a:t> </a:t>
            </a:r>
            <a:r>
              <a:rPr lang="en-US" sz="1122">
                <a:solidFill>
                  <a:srgbClr val="808080"/>
                </a:solidFill>
              </a:rPr>
              <a:t>=</a:t>
            </a:r>
            <a:r>
              <a:rPr lang="en-US" sz="1122">
                <a:solidFill>
                  <a:srgbClr val="000000"/>
                </a:solidFill>
              </a:rPr>
              <a:t> </a:t>
            </a:r>
            <a:r>
              <a:rPr lang="en-US" sz="1122">
                <a:solidFill>
                  <a:srgbClr val="FF00FF"/>
                </a:solidFill>
              </a:rPr>
              <a:t>SUSER_SID</a:t>
            </a:r>
            <a:r>
              <a:rPr lang="en-US" sz="1122">
                <a:solidFill>
                  <a:srgbClr val="808080"/>
                </a:solidFill>
              </a:rPr>
              <a:t>()</a:t>
            </a:r>
            <a:r>
              <a:rPr lang="en-US" sz="1122">
                <a:solidFill>
                  <a:srgbClr val="000000"/>
                </a:solidFill>
              </a:rPr>
              <a:t> </a:t>
            </a:r>
            <a:r>
              <a:rPr lang="en-US" sz="1122">
                <a:solidFill>
                  <a:srgbClr val="808080"/>
                </a:solidFill>
              </a:rPr>
              <a:t>AND</a:t>
            </a:r>
            <a:r>
              <a:rPr lang="en-US" sz="1122">
                <a:solidFill>
                  <a:srgbClr val="000000"/>
                </a:solidFill>
              </a:rPr>
              <a:t> </a:t>
            </a:r>
            <a:r>
              <a:rPr lang="en-US" sz="1122" err="1">
                <a:solidFill>
                  <a:srgbClr val="000000"/>
                </a:solidFill>
              </a:rPr>
              <a:t>Patients</a:t>
            </a:r>
            <a:r>
              <a:rPr lang="en-US" sz="1122" err="1">
                <a:solidFill>
                  <a:srgbClr val="808080"/>
                </a:solidFill>
              </a:rPr>
              <a:t>.</a:t>
            </a:r>
            <a:r>
              <a:rPr lang="en-US" sz="1122" err="1">
                <a:solidFill>
                  <a:srgbClr val="000000"/>
                </a:solidFill>
              </a:rPr>
              <a:t>wing</a:t>
            </a:r>
            <a:r>
              <a:rPr lang="en-US" sz="1122">
                <a:solidFill>
                  <a:srgbClr val="000000"/>
                </a:solidFill>
              </a:rPr>
              <a:t> </a:t>
            </a:r>
            <a:r>
              <a:rPr lang="en-US" sz="1122">
                <a:solidFill>
                  <a:srgbClr val="808080"/>
                </a:solidFill>
              </a:rPr>
              <a:t>=</a:t>
            </a:r>
            <a:r>
              <a:rPr lang="en-US" sz="1122">
                <a:solidFill>
                  <a:srgbClr val="000000"/>
                </a:solidFill>
              </a:rPr>
              <a:t> </a:t>
            </a:r>
            <a:r>
              <a:rPr lang="en-US" sz="1122" err="1">
                <a:solidFill>
                  <a:srgbClr val="000000"/>
                </a:solidFill>
              </a:rPr>
              <a:t>d</a:t>
            </a:r>
            <a:r>
              <a:rPr lang="en-US" sz="1122" err="1">
                <a:solidFill>
                  <a:srgbClr val="808080"/>
                </a:solidFill>
              </a:rPr>
              <a:t>.</a:t>
            </a:r>
            <a:r>
              <a:rPr lang="en-US" sz="1122" err="1">
                <a:solidFill>
                  <a:srgbClr val="000000"/>
                </a:solidFill>
              </a:rPr>
              <a:t>Wing</a:t>
            </a:r>
            <a:r>
              <a:rPr lang="en-US" sz="1122">
                <a:solidFill>
                  <a:srgbClr val="808080"/>
                </a:solidFill>
              </a:rPr>
              <a:t>;</a:t>
            </a:r>
            <a:endParaRPr lang="en-US" sz="1122">
              <a:solidFill>
                <a:srgbClr val="000000"/>
              </a:solidFill>
            </a:endParaRPr>
          </a:p>
        </p:txBody>
      </p:sp>
      <p:sp>
        <p:nvSpPr>
          <p:cNvPr id="2" name="Title 1">
            <a:extLst>
              <a:ext uri="{FF2B5EF4-FFF2-40B4-BE49-F238E27FC236}">
                <a16:creationId xmlns:a16="http://schemas.microsoft.com/office/drawing/2014/main" id="{3EE4D2B2-7A95-460D-B565-46FDC9A37D9B}"/>
              </a:ext>
            </a:extLst>
          </p:cNvPr>
          <p:cNvSpPr>
            <a:spLocks noGrp="1"/>
          </p:cNvSpPr>
          <p:nvPr>
            <p:ph type="title"/>
          </p:nvPr>
        </p:nvSpPr>
        <p:spPr/>
        <p:txBody>
          <a:bodyPr/>
          <a:lstStyle/>
          <a:p>
            <a:r>
              <a:rPr lang="en-US"/>
              <a:t>RLS in three steps</a:t>
            </a:r>
          </a:p>
        </p:txBody>
      </p:sp>
      <p:grpSp>
        <p:nvGrpSpPr>
          <p:cNvPr id="44" name="Group 43">
            <a:extLst>
              <a:ext uri="{FF2B5EF4-FFF2-40B4-BE49-F238E27FC236}">
                <a16:creationId xmlns:a16="http://schemas.microsoft.com/office/drawing/2014/main" id="{AA29D51F-5B31-4AB1-83E4-304E3D9F8CBF}"/>
              </a:ext>
            </a:extLst>
          </p:cNvPr>
          <p:cNvGrpSpPr/>
          <p:nvPr/>
        </p:nvGrpSpPr>
        <p:grpSpPr>
          <a:xfrm>
            <a:off x="1463626" y="2605357"/>
            <a:ext cx="607486" cy="898295"/>
            <a:chOff x="5296391" y="765915"/>
            <a:chExt cx="2332707" cy="3449390"/>
          </a:xfrm>
          <a:noFill/>
        </p:grpSpPr>
        <p:grpSp>
          <p:nvGrpSpPr>
            <p:cNvPr id="49" name="Group 48">
              <a:extLst>
                <a:ext uri="{FF2B5EF4-FFF2-40B4-BE49-F238E27FC236}">
                  <a16:creationId xmlns:a16="http://schemas.microsoft.com/office/drawing/2014/main" id="{5D58331D-F3DB-4C61-8908-75A0A477C1E2}"/>
                </a:ext>
              </a:extLst>
            </p:cNvPr>
            <p:cNvGrpSpPr/>
            <p:nvPr/>
          </p:nvGrpSpPr>
          <p:grpSpPr>
            <a:xfrm>
              <a:off x="5296391" y="765915"/>
              <a:ext cx="2332707" cy="3449390"/>
              <a:chOff x="3991988" y="631839"/>
              <a:chExt cx="1115122" cy="1648939"/>
            </a:xfrm>
            <a:grpFill/>
          </p:grpSpPr>
          <p:sp>
            <p:nvSpPr>
              <p:cNvPr id="51" name="Freeform 134">
                <a:extLst>
                  <a:ext uri="{FF2B5EF4-FFF2-40B4-BE49-F238E27FC236}">
                    <a16:creationId xmlns:a16="http://schemas.microsoft.com/office/drawing/2014/main" id="{7C572450-EDD5-4D6C-BC0D-0CEB9A1342D8}"/>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07643FC3-867F-4919-A558-CC719D24B53C}"/>
                  </a:ext>
                </a:extLst>
              </p:cNvPr>
              <p:cNvGrpSpPr/>
              <p:nvPr/>
            </p:nvGrpSpPr>
            <p:grpSpPr>
              <a:xfrm>
                <a:off x="3991988" y="1062180"/>
                <a:ext cx="1115122" cy="1218598"/>
                <a:chOff x="7480331" y="4348086"/>
                <a:chExt cx="144649" cy="158071"/>
              </a:xfrm>
              <a:grpFill/>
            </p:grpSpPr>
            <p:sp>
              <p:nvSpPr>
                <p:cNvPr id="58" name="Oval 9">
                  <a:extLst>
                    <a:ext uri="{FF2B5EF4-FFF2-40B4-BE49-F238E27FC236}">
                      <a16:creationId xmlns:a16="http://schemas.microsoft.com/office/drawing/2014/main" id="{01B1FBFB-45F3-4149-BAC0-6084E7CA1F10}"/>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9" name="Freeform 10">
                  <a:extLst>
                    <a:ext uri="{FF2B5EF4-FFF2-40B4-BE49-F238E27FC236}">
                      <a16:creationId xmlns:a16="http://schemas.microsoft.com/office/drawing/2014/main" id="{73074E97-4420-4116-9F0B-4A13E7646E68}"/>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53" name="Freeform 133">
                <a:extLst>
                  <a:ext uri="{FF2B5EF4-FFF2-40B4-BE49-F238E27FC236}">
                    <a16:creationId xmlns:a16="http://schemas.microsoft.com/office/drawing/2014/main" id="{66E0C7B5-E9B7-4BF2-BA56-DB91E2B1DAE5}"/>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nvGrpSpPr>
              <p:cNvPr id="54" name="Group 53">
                <a:extLst>
                  <a:ext uri="{FF2B5EF4-FFF2-40B4-BE49-F238E27FC236}">
                    <a16:creationId xmlns:a16="http://schemas.microsoft.com/office/drawing/2014/main" id="{3C90EAD6-9A2D-438D-B303-F6A66DC5D5CC}"/>
                  </a:ext>
                </a:extLst>
              </p:cNvPr>
              <p:cNvGrpSpPr/>
              <p:nvPr/>
            </p:nvGrpSpPr>
            <p:grpSpPr>
              <a:xfrm>
                <a:off x="4464775" y="706285"/>
                <a:ext cx="169549" cy="169549"/>
                <a:chOff x="4516464" y="2303543"/>
                <a:chExt cx="115200" cy="115200"/>
              </a:xfrm>
              <a:grpFill/>
            </p:grpSpPr>
            <p:cxnSp>
              <p:nvCxnSpPr>
                <p:cNvPr id="55" name="Straight Connector 54">
                  <a:extLst>
                    <a:ext uri="{FF2B5EF4-FFF2-40B4-BE49-F238E27FC236}">
                      <a16:creationId xmlns:a16="http://schemas.microsoft.com/office/drawing/2014/main" id="{E472D134-DF3C-43E0-95CB-17F2DCBC94B5}"/>
                    </a:ext>
                  </a:extLst>
                </p:cNvPr>
                <p:cNvCxnSpPr/>
                <p:nvPr/>
              </p:nvCxnSpPr>
              <p:spPr bwMode="auto">
                <a:xfrm rot="36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8B8CDED-0EB5-4F18-A738-4762BFEEAE20}"/>
                    </a:ext>
                  </a:extLst>
                </p:cNvPr>
                <p:cNvCxnSpPr/>
                <p:nvPr/>
              </p:nvCxnSpPr>
              <p:spPr bwMode="auto">
                <a:xfrm rot="72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0D0C5430-9C66-4439-93A4-92CF96885F07}"/>
                    </a:ext>
                  </a:extLst>
                </p:cNvPr>
                <p:cNvCxnSpPr/>
                <p:nvPr/>
              </p:nvCxnSpPr>
              <p:spPr bwMode="auto">
                <a:xfrm>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grpSp>
        </p:grpSp>
        <p:sp>
          <p:nvSpPr>
            <p:cNvPr id="50" name="Freeform 1">
              <a:extLst>
                <a:ext uri="{FF2B5EF4-FFF2-40B4-BE49-F238E27FC236}">
                  <a16:creationId xmlns:a16="http://schemas.microsoft.com/office/drawing/2014/main" id="{F3474839-7124-4A50-B487-D4A1C68F3ADD}"/>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2700" cap="rnd">
              <a:solidFill>
                <a:schemeClr val="tx2"/>
              </a:solidFill>
              <a:miter lim="800000"/>
              <a:headEnd/>
              <a:tailEnd/>
            </a:ln>
            <a:effectLst/>
          </p:spPr>
          <p:txBody>
            <a:bodyPr rtlCol="0" anchor="ctr"/>
            <a:lstStyle/>
            <a:p>
              <a:pPr algn="ctr" defTabSz="932597">
                <a:defRPr/>
              </a:pPr>
              <a:endParaRPr lang="en-US" sz="1836">
                <a:solidFill>
                  <a:srgbClr val="000000"/>
                </a:solidFill>
                <a:latin typeface="Segoe UI"/>
              </a:endParaRPr>
            </a:p>
          </p:txBody>
        </p:sp>
      </p:grpSp>
      <p:grpSp>
        <p:nvGrpSpPr>
          <p:cNvPr id="60" name="Group 59">
            <a:extLst>
              <a:ext uri="{FF2B5EF4-FFF2-40B4-BE49-F238E27FC236}">
                <a16:creationId xmlns:a16="http://schemas.microsoft.com/office/drawing/2014/main" id="{B4B05BB7-CAB2-4342-85E9-9F254820DBEB}"/>
              </a:ext>
            </a:extLst>
          </p:cNvPr>
          <p:cNvGrpSpPr/>
          <p:nvPr/>
        </p:nvGrpSpPr>
        <p:grpSpPr>
          <a:xfrm>
            <a:off x="9746053" y="1770414"/>
            <a:ext cx="599970" cy="670353"/>
            <a:chOff x="4120031" y="1997978"/>
            <a:chExt cx="1061570" cy="1186100"/>
          </a:xfrm>
        </p:grpSpPr>
        <p:sp>
          <p:nvSpPr>
            <p:cNvPr id="61" name="Freeform 5">
              <a:extLst>
                <a:ext uri="{FF2B5EF4-FFF2-40B4-BE49-F238E27FC236}">
                  <a16:creationId xmlns:a16="http://schemas.microsoft.com/office/drawing/2014/main" id="{2CDE5507-F23D-4D06-84EB-1BCE95F92C55}"/>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rapezoid 22">
              <a:extLst>
                <a:ext uri="{FF2B5EF4-FFF2-40B4-BE49-F238E27FC236}">
                  <a16:creationId xmlns:a16="http://schemas.microsoft.com/office/drawing/2014/main" id="{BF685585-F489-45D2-BC11-C5CF75B0E78F}"/>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rapezoid 62">
              <a:extLst>
                <a:ext uri="{FF2B5EF4-FFF2-40B4-BE49-F238E27FC236}">
                  <a16:creationId xmlns:a16="http://schemas.microsoft.com/office/drawing/2014/main" id="{7966A3A1-BDCF-4C7E-A221-3FB0EF85FDC2}"/>
                </a:ext>
              </a:extLst>
            </p:cNvPr>
            <p:cNvSpPr/>
            <p:nvPr/>
          </p:nvSpPr>
          <p:spPr bwMode="auto">
            <a:xfrm>
              <a:off x="4561608" y="2811501"/>
              <a:ext cx="178417" cy="370100"/>
            </a:xfrm>
            <a:prstGeom prst="trapezoid">
              <a:avLst>
                <a:gd name="adj" fmla="val 3160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437">
              <a:extLst>
                <a:ext uri="{FF2B5EF4-FFF2-40B4-BE49-F238E27FC236}">
                  <a16:creationId xmlns:a16="http://schemas.microsoft.com/office/drawing/2014/main" id="{F3D27BD8-F205-486B-B25B-EA0CA50301D2}"/>
                </a:ext>
              </a:extLst>
            </p:cNvPr>
            <p:cNvSpPr/>
            <p:nvPr/>
          </p:nvSpPr>
          <p:spPr bwMode="auto">
            <a:xfrm>
              <a:off x="4436945"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ounded Rectangle 438">
              <a:extLst>
                <a:ext uri="{FF2B5EF4-FFF2-40B4-BE49-F238E27FC236}">
                  <a16:creationId xmlns:a16="http://schemas.microsoft.com/office/drawing/2014/main" id="{9FC247D0-CECE-425A-A65E-58EF7D4226D8}"/>
                </a:ext>
              </a:extLst>
            </p:cNvPr>
            <p:cNvSpPr/>
            <p:nvPr/>
          </p:nvSpPr>
          <p:spPr bwMode="auto">
            <a:xfrm>
              <a:off x="4683086"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439">
              <a:extLst>
                <a:ext uri="{FF2B5EF4-FFF2-40B4-BE49-F238E27FC236}">
                  <a16:creationId xmlns:a16="http://schemas.microsoft.com/office/drawing/2014/main" id="{BC614826-B029-4BAF-8B28-264361698DB8}"/>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cxnSp>
        <p:nvCxnSpPr>
          <p:cNvPr id="11" name="Straight Arrow Connector 10">
            <a:extLst>
              <a:ext uri="{FF2B5EF4-FFF2-40B4-BE49-F238E27FC236}">
                <a16:creationId xmlns:a16="http://schemas.microsoft.com/office/drawing/2014/main" id="{5C977976-B47F-4360-8C80-9B69BE57D206}"/>
              </a:ext>
            </a:extLst>
          </p:cNvPr>
          <p:cNvCxnSpPr>
            <a:cxnSpLocks/>
            <a:stCxn id="18" idx="2"/>
          </p:cNvCxnSpPr>
          <p:nvPr/>
        </p:nvCxnSpPr>
        <p:spPr>
          <a:xfrm>
            <a:off x="4411280" y="3871539"/>
            <a:ext cx="0" cy="68492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B91BF7-AB00-4A20-B7B4-7D5823A40290}"/>
              </a:ext>
            </a:extLst>
          </p:cNvPr>
          <p:cNvCxnSpPr>
            <a:cxnSpLocks/>
            <a:endCxn id="42" idx="0"/>
          </p:cNvCxnSpPr>
          <p:nvPr/>
        </p:nvCxnSpPr>
        <p:spPr>
          <a:xfrm>
            <a:off x="9585872" y="4556003"/>
            <a:ext cx="0" cy="460432"/>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F165202-EEEB-4864-B902-8DF97A84C07E}"/>
              </a:ext>
            </a:extLst>
          </p:cNvPr>
          <p:cNvCxnSpPr>
            <a:cxnSpLocks/>
          </p:cNvCxnSpPr>
          <p:nvPr/>
        </p:nvCxnSpPr>
        <p:spPr>
          <a:xfrm>
            <a:off x="9585872" y="5477597"/>
            <a:ext cx="0" cy="298107"/>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8220" y="5356889"/>
            <a:ext cx="1913911" cy="267958"/>
          </a:xfrm>
          <a:prstGeom prst="rect">
            <a:avLst/>
          </a:prstGeom>
          <a:solidFill>
            <a:schemeClr val="bg1"/>
          </a:solidFill>
          <a:ln w="12700">
            <a:solidFill>
              <a:schemeClr val="tx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highlight>
                  <a:srgbClr val="FFFFFF"/>
                </a:highlight>
              </a:rPr>
              <a:t>SELECT</a:t>
            </a:r>
            <a:r>
              <a:rPr lang="en-US" sz="1122">
                <a:solidFill>
                  <a:srgbClr val="000000"/>
                </a:solidFill>
                <a:highlight>
                  <a:srgbClr val="FFFFFF"/>
                </a:highlight>
              </a:rPr>
              <a:t> </a:t>
            </a:r>
            <a:r>
              <a:rPr lang="en-US" sz="1122">
                <a:solidFill>
                  <a:srgbClr val="808080"/>
                </a:solidFill>
                <a:highlight>
                  <a:srgbClr val="FFFFFF"/>
                </a:highlight>
              </a:rPr>
              <a:t>*</a:t>
            </a:r>
            <a:r>
              <a:rPr lang="en-US" sz="1122">
                <a:solidFill>
                  <a:srgbClr val="000000"/>
                </a:solidFill>
                <a:highlight>
                  <a:srgbClr val="FFFFFF"/>
                </a:highlight>
              </a:rPr>
              <a:t> </a:t>
            </a:r>
            <a:r>
              <a:rPr lang="en-US" sz="1122">
                <a:highlight>
                  <a:srgbClr val="FFFFFF"/>
                </a:highlight>
              </a:rPr>
              <a:t>FROM</a:t>
            </a:r>
            <a:r>
              <a:rPr lang="en-US" sz="1122">
                <a:solidFill>
                  <a:srgbClr val="000000"/>
                </a:solidFill>
                <a:highlight>
                  <a:srgbClr val="FFFFFF"/>
                </a:highlight>
              </a:rPr>
              <a:t> Patients</a:t>
            </a:r>
          </a:p>
        </p:txBody>
      </p:sp>
      <p:cxnSp>
        <p:nvCxnSpPr>
          <p:cNvPr id="48" name="Straight Arrow Connector 47">
            <a:extLst>
              <a:ext uri="{FF2B5EF4-FFF2-40B4-BE49-F238E27FC236}">
                <a16:creationId xmlns:a16="http://schemas.microsoft.com/office/drawing/2014/main" id="{8D178EF5-31C9-48F4-80D7-7EFC7C84F44E}"/>
              </a:ext>
            </a:extLst>
          </p:cNvPr>
          <p:cNvCxnSpPr>
            <a:cxnSpLocks/>
          </p:cNvCxnSpPr>
          <p:nvPr/>
        </p:nvCxnSpPr>
        <p:spPr>
          <a:xfrm flipH="1">
            <a:off x="6478750" y="3425494"/>
            <a:ext cx="543365"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5795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8ABCF8-E25B-452E-8CFB-76BFFF09DD24}"/>
              </a:ext>
            </a:extLst>
          </p:cNvPr>
          <p:cNvSpPr>
            <a:spLocks noGrp="1"/>
          </p:cNvSpPr>
          <p:nvPr>
            <p:ph type="body" sz="quarter" idx="10"/>
          </p:nvPr>
        </p:nvSpPr>
        <p:spPr>
          <a:xfrm>
            <a:off x="275483" y="1666199"/>
            <a:ext cx="5677103" cy="3520298"/>
          </a:xfrm>
        </p:spPr>
        <p:txBody>
          <a:bodyPr/>
          <a:lstStyle/>
          <a:p>
            <a:pPr lvl="1"/>
            <a:r>
              <a:rPr lang="en-US" sz="2040">
                <a:solidFill>
                  <a:srgbClr val="0078D7"/>
                </a:solidFill>
              </a:rPr>
              <a:t>Overview</a:t>
            </a:r>
            <a:endParaRPr lang="en-US" sz="1836"/>
          </a:p>
          <a:p>
            <a:pPr lvl="1"/>
            <a:r>
              <a:rPr lang="en-US" sz="1836"/>
              <a:t>Control access of specific columns in a database table based on customer’s group membership or execution context</a:t>
            </a:r>
          </a:p>
          <a:p>
            <a:pPr lvl="1"/>
            <a:r>
              <a:rPr lang="en-US" sz="1836"/>
              <a:t>Simplifies the design and implementation of security by putting restriction logic in database tier as opposed to application tier</a:t>
            </a:r>
          </a:p>
          <a:p>
            <a:pPr lvl="1"/>
            <a:r>
              <a:rPr lang="en-US" sz="1836"/>
              <a:t>Administer via GRANT T-SQL statement</a:t>
            </a:r>
          </a:p>
          <a:p>
            <a:pPr lvl="1"/>
            <a:r>
              <a:rPr lang="en-US" sz="1836"/>
              <a:t>Both Azure Active Directory (AAD) and SQL authentication are supported</a:t>
            </a:r>
          </a:p>
        </p:txBody>
      </p:sp>
      <p:sp>
        <p:nvSpPr>
          <p:cNvPr id="3" name="Title 2"/>
          <p:cNvSpPr>
            <a:spLocks noGrp="1"/>
          </p:cNvSpPr>
          <p:nvPr>
            <p:ph type="title"/>
          </p:nvPr>
        </p:nvSpPr>
        <p:spPr/>
        <p:txBody>
          <a:bodyPr/>
          <a:lstStyle/>
          <a:p>
            <a:pPr lvl="0"/>
            <a:r>
              <a:rPr lang="en-US"/>
              <a:t>COLUMN-level security (CLS)</a:t>
            </a:r>
          </a:p>
        </p:txBody>
      </p:sp>
      <p:pic>
        <p:nvPicPr>
          <p:cNvPr id="4098" name="Picture 2" descr="cls">
            <a:extLst>
              <a:ext uri="{FF2B5EF4-FFF2-40B4-BE49-F238E27FC236}">
                <a16:creationId xmlns:a16="http://schemas.microsoft.com/office/drawing/2014/main" id="{11D90DB5-B0DD-4DE2-9693-3AFC17B7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529" y="1748631"/>
            <a:ext cx="5627832" cy="267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297632" y="2420525"/>
            <a:ext cx="2452800" cy="3955032"/>
          </a:xfrm>
          <a:prstGeom prst="rect">
            <a:avLst/>
          </a:prstGeom>
          <a:solidFill>
            <a:schemeClr val="bg1">
              <a:lumMod val="95000"/>
            </a:schemeClr>
          </a:solid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505050"/>
              </a:solidFill>
              <a:latin typeface="Segoe UI"/>
            </a:endParaRPr>
          </a:p>
        </p:txBody>
      </p:sp>
      <p:sp>
        <p:nvSpPr>
          <p:cNvPr id="32" name="TextBox 31"/>
          <p:cNvSpPr txBox="1"/>
          <p:nvPr/>
        </p:nvSpPr>
        <p:spPr>
          <a:xfrm>
            <a:off x="4441081" y="2585475"/>
            <a:ext cx="2146627" cy="318286"/>
          </a:xfrm>
          <a:prstGeom prst="rect">
            <a:avLst/>
          </a:prstGeom>
          <a:noFill/>
          <a:ln>
            <a:noFill/>
          </a:ln>
        </p:spPr>
        <p:txBody>
          <a:bodyPr wrap="square" rtlCol="0">
            <a:spAutoFit/>
          </a:bodyPr>
          <a:lstStyle/>
          <a:p>
            <a:pPr algn="ctr" defTabSz="932597">
              <a:defRPr/>
            </a:pPr>
            <a:r>
              <a:rPr lang="en-US" sz="1428" kern="0">
                <a:solidFill>
                  <a:srgbClr val="0072C6"/>
                </a:solidFill>
                <a:latin typeface="Segoe UI Semilight" panose="020B0402040204020203" pitchFamily="34" charset="0"/>
                <a:cs typeface="Segoe UI Semilight" panose="020B0402040204020203" pitchFamily="34" charset="0"/>
              </a:rPr>
              <a:t>Database</a:t>
            </a:r>
          </a:p>
        </p:txBody>
      </p:sp>
      <p:sp>
        <p:nvSpPr>
          <p:cNvPr id="6" name="TextBox 5"/>
          <p:cNvSpPr txBox="1"/>
          <p:nvPr/>
        </p:nvSpPr>
        <p:spPr>
          <a:xfrm>
            <a:off x="5288709" y="2766131"/>
            <a:ext cx="2039237" cy="634350"/>
          </a:xfrm>
          <a:prstGeom prst="rect">
            <a:avLst/>
          </a:prstGeom>
          <a:noFill/>
        </p:spPr>
        <p:txBody>
          <a:bodyPr wrap="square" lIns="182828" tIns="146262" rIns="182828" bIns="146262" rtlCol="0">
            <a:spAutoFit/>
          </a:bodyPr>
          <a:lstStyle/>
          <a:p>
            <a:pPr defTabSz="932597">
              <a:lnSpc>
                <a:spcPct val="90000"/>
              </a:lnSpc>
              <a:spcAft>
                <a:spcPts val="600"/>
              </a:spcAft>
              <a:defRPr/>
            </a:pPr>
            <a:endParaRPr lang="en-US" sz="2400" kern="0">
              <a:gradFill>
                <a:gsLst>
                  <a:gs pos="2917">
                    <a:srgbClr val="505050"/>
                  </a:gs>
                  <a:gs pos="30000">
                    <a:srgbClr val="505050"/>
                  </a:gs>
                </a:gsLst>
                <a:lin ang="5400000" scaled="0"/>
              </a:gradFill>
              <a:latin typeface="Segoe UI"/>
            </a:endParaRPr>
          </a:p>
        </p:txBody>
      </p:sp>
      <p:sp>
        <p:nvSpPr>
          <p:cNvPr id="19" name="TextBox 18"/>
          <p:cNvSpPr txBox="1"/>
          <p:nvPr/>
        </p:nvSpPr>
        <p:spPr>
          <a:xfrm>
            <a:off x="8911418" y="2446438"/>
            <a:ext cx="1269021"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Policy manager</a:t>
            </a:r>
          </a:p>
        </p:txBody>
      </p:sp>
      <p:sp>
        <p:nvSpPr>
          <p:cNvPr id="8" name="Rectangle 7"/>
          <p:cNvSpPr/>
          <p:nvPr/>
        </p:nvSpPr>
        <p:spPr>
          <a:xfrm>
            <a:off x="7022115" y="2735362"/>
            <a:ext cx="4987637" cy="1503075"/>
          </a:xfrm>
          <a:prstGeom prst="rect">
            <a:avLst/>
          </a:prstGeom>
          <a:solidFill>
            <a:schemeClr val="bg1">
              <a:lumMod val="95000"/>
            </a:schemeClr>
          </a:solidFill>
          <a:ln w="12700">
            <a:solidFill>
              <a:schemeClr val="tx2"/>
            </a:solidFill>
          </a:ln>
        </p:spPr>
        <p:txBody>
          <a:bodyPr wrap="square">
            <a:spAutoFit/>
          </a:bodyPr>
          <a:lstStyle/>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TABLE</a:t>
            </a:r>
            <a:r>
              <a:rPr lang="en-US" sz="1122">
                <a:solidFill>
                  <a:srgbClr val="000000"/>
                </a:solidFill>
                <a:latin typeface="Consolas" panose="020B0609020204030204" pitchFamily="49" charset="0"/>
              </a:rPr>
              <a:t> Patients</a:t>
            </a:r>
            <a:r>
              <a:rPr lang="en-US" sz="1122">
                <a:solidFill>
                  <a:srgbClr val="0000FF"/>
                </a:solidFill>
                <a:latin typeface="Consolas" panose="020B0609020204030204" pitchFamily="49" charset="0"/>
              </a:rPr>
              <a:t> </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PatientID</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int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IDENTITY</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FirstName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SSN </a:t>
            </a:r>
            <a:r>
              <a:rPr lang="en-US" sz="1122">
                <a:solidFill>
                  <a:srgbClr val="0000FF"/>
                </a:solidFill>
                <a:latin typeface="Consolas" panose="020B0609020204030204" pitchFamily="49" charset="0"/>
              </a:rPr>
              <a:t>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9</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NOT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LastName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NOT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Phone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12</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Email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p:txBody>
      </p:sp>
      <p:sp>
        <p:nvSpPr>
          <p:cNvPr id="18" name="Rectangle 17"/>
          <p:cNvSpPr/>
          <p:nvPr/>
        </p:nvSpPr>
        <p:spPr bwMode="auto">
          <a:xfrm>
            <a:off x="4965638" y="4531947"/>
            <a:ext cx="1087138" cy="88777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28" kern="0">
                <a:solidFill>
                  <a:srgbClr val="FFFFFF"/>
                </a:solidFill>
                <a:latin typeface="Segoe UI Semilight" panose="020B0402040204020203" pitchFamily="34" charset="0"/>
                <a:cs typeface="Segoe UI Semilight" panose="020B0402040204020203" pitchFamily="34" charset="0"/>
              </a:rPr>
              <a:t>Permission policy</a:t>
            </a:r>
          </a:p>
        </p:txBody>
      </p:sp>
      <p:sp>
        <p:nvSpPr>
          <p:cNvPr id="17" name="Rectangle 16"/>
          <p:cNvSpPr/>
          <p:nvPr/>
        </p:nvSpPr>
        <p:spPr>
          <a:xfrm>
            <a:off x="1454731" y="4484306"/>
            <a:ext cx="1125456" cy="318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97">
              <a:defRPr/>
            </a:pPr>
            <a:r>
              <a:rPr lang="en-US" sz="1428" kern="0">
                <a:solidFill>
                  <a:srgbClr val="FFFFFF"/>
                </a:solidFill>
                <a:latin typeface="Segoe UI Semilight" panose="020B0402040204020203" pitchFamily="34" charset="0"/>
                <a:cs typeface="Segoe UI Semilight" panose="020B0402040204020203" pitchFamily="34" charset="0"/>
              </a:rPr>
              <a:t>Application</a:t>
            </a:r>
          </a:p>
        </p:txBody>
      </p:sp>
      <p:graphicFrame>
        <p:nvGraphicFramePr>
          <p:cNvPr id="26" name="Table 25"/>
          <p:cNvGraphicFramePr>
            <a:graphicFrameLocks noGrp="1"/>
          </p:cNvGraphicFramePr>
          <p:nvPr/>
        </p:nvGraphicFramePr>
        <p:xfrm>
          <a:off x="4806446" y="2922445"/>
          <a:ext cx="1454262" cy="1278125"/>
        </p:xfrm>
        <a:graphic>
          <a:graphicData uri="http://schemas.openxmlformats.org/drawingml/2006/table">
            <a:tbl>
              <a:tblPr firstRow="1" bandRow="1">
                <a:tableStyleId>{5C22544A-7EE6-4342-B048-85BDC9FD1C3A}</a:tableStyleId>
              </a:tblPr>
              <a:tblGrid>
                <a:gridCol w="484754">
                  <a:extLst>
                    <a:ext uri="{9D8B030D-6E8A-4147-A177-3AD203B41FA5}">
                      <a16:colId xmlns:a16="http://schemas.microsoft.com/office/drawing/2014/main" val="20000"/>
                    </a:ext>
                  </a:extLst>
                </a:gridCol>
                <a:gridCol w="484754">
                  <a:extLst>
                    <a:ext uri="{9D8B030D-6E8A-4147-A177-3AD203B41FA5}">
                      <a16:colId xmlns:a16="http://schemas.microsoft.com/office/drawing/2014/main" val="20001"/>
                    </a:ext>
                  </a:extLst>
                </a:gridCol>
                <a:gridCol w="484754">
                  <a:extLst>
                    <a:ext uri="{9D8B030D-6E8A-4147-A177-3AD203B41FA5}">
                      <a16:colId xmlns:a16="http://schemas.microsoft.com/office/drawing/2014/main" val="20002"/>
                    </a:ext>
                  </a:extLst>
                </a:gridCol>
              </a:tblGrid>
              <a:tr h="310853">
                <a:tc gridSpan="3">
                  <a:txBody>
                    <a:bodyPr/>
                    <a:lstStyle/>
                    <a:p>
                      <a:pPr algn="ctr"/>
                      <a:r>
                        <a:rPr kumimoji="0" lang="en-US" sz="1400" b="0" i="0" u="none" strike="noStrike" kern="0" cap="none" spc="0" normalizeH="0" baseline="0">
                          <a:ln>
                            <a:noFill/>
                          </a:ln>
                          <a:solidFill>
                            <a:srgbClr val="FFFFFF"/>
                          </a:solidFill>
                          <a:effectLst/>
                          <a:uLnTx/>
                          <a:uFillTx/>
                          <a:latin typeface="Segoe UI Semilight" panose="020B0402040204020203" pitchFamily="34" charset="0"/>
                          <a:ea typeface="+mn-ea"/>
                          <a:cs typeface="Segoe UI Semilight" panose="020B0402040204020203" pitchFamily="34" charset="0"/>
                        </a:rPr>
                        <a:t>Patients</a:t>
                      </a:r>
                    </a:p>
                  </a:txBody>
                  <a:tcPr marL="93247" marR="93247" marT="46623" marB="4662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1" name="TextBox 30"/>
          <p:cNvSpPr txBox="1"/>
          <p:nvPr/>
        </p:nvSpPr>
        <p:spPr>
          <a:xfrm>
            <a:off x="402805" y="1345545"/>
            <a:ext cx="11606951" cy="374846"/>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1.   Policy manager creates permission policy in T-SQL, binding the policy to the Patients table on a specific group</a:t>
            </a:r>
          </a:p>
        </p:txBody>
      </p:sp>
      <p:sp>
        <p:nvSpPr>
          <p:cNvPr id="34" name="TextBox 33"/>
          <p:cNvSpPr txBox="1"/>
          <p:nvPr/>
        </p:nvSpPr>
        <p:spPr>
          <a:xfrm>
            <a:off x="402805" y="1713419"/>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2.   App user (e.g., nurse) selects from Patients table</a:t>
            </a:r>
          </a:p>
        </p:txBody>
      </p:sp>
      <p:sp>
        <p:nvSpPr>
          <p:cNvPr id="38" name="TextBox 37"/>
          <p:cNvSpPr txBox="1"/>
          <p:nvPr/>
        </p:nvSpPr>
        <p:spPr>
          <a:xfrm>
            <a:off x="1714837" y="3558872"/>
            <a:ext cx="605246" cy="267080"/>
          </a:xfrm>
          <a:prstGeom prst="rect">
            <a:avLst/>
          </a:prstGeom>
          <a:noFill/>
        </p:spPr>
        <p:txBody>
          <a:bodyPr wrap="none" lIns="93260" tIns="46630" rIns="93260" bIns="46630" rtlCol="0">
            <a:spAutoFit/>
          </a:bodyPr>
          <a:lstStyle/>
          <a:p>
            <a:pPr algn="ctr" defTabSz="932597">
              <a:lnSpc>
                <a:spcPct val="90000"/>
              </a:lnSpc>
              <a:spcAft>
                <a:spcPts val="600"/>
              </a:spcAft>
              <a:defRPr/>
            </a:pPr>
            <a:r>
              <a:rPr lang="en-US" sz="1224" kern="0">
                <a:solidFill>
                  <a:srgbClr val="0078D7"/>
                </a:solidFill>
                <a:latin typeface="Segoe UI"/>
              </a:rPr>
              <a:t>Nurse</a:t>
            </a:r>
          </a:p>
        </p:txBody>
      </p:sp>
      <p:cxnSp>
        <p:nvCxnSpPr>
          <p:cNvPr id="40" name="Straight Arrow Connector 39"/>
          <p:cNvCxnSpPr>
            <a:cxnSpLocks/>
          </p:cNvCxnSpPr>
          <p:nvPr/>
        </p:nvCxnSpPr>
        <p:spPr>
          <a:xfrm>
            <a:off x="2019523" y="3855373"/>
            <a:ext cx="0" cy="542668"/>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2805" y="2085798"/>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3.   Permission policy prevents access on sensitive data</a:t>
            </a:r>
          </a:p>
        </p:txBody>
      </p:sp>
      <p:sp>
        <p:nvSpPr>
          <p:cNvPr id="42" name="TextBox 41"/>
          <p:cNvSpPr txBox="1"/>
          <p:nvPr/>
        </p:nvSpPr>
        <p:spPr>
          <a:xfrm>
            <a:off x="7022115" y="4643450"/>
            <a:ext cx="5024739" cy="650239"/>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GRANT</a:t>
            </a:r>
            <a:r>
              <a:rPr lang="en-US" sz="1122">
                <a:solidFill>
                  <a:srgbClr val="000000"/>
                </a:solidFill>
              </a:rPr>
              <a:t> </a:t>
            </a:r>
            <a:r>
              <a:rPr lang="en-US" sz="1122"/>
              <a:t>SELECT</a:t>
            </a:r>
            <a:r>
              <a:rPr lang="en-US" sz="1122">
                <a:solidFill>
                  <a:srgbClr val="000000"/>
                </a:solidFill>
              </a:rPr>
              <a:t> </a:t>
            </a:r>
            <a:r>
              <a:rPr lang="en-US" sz="1122"/>
              <a:t>ON</a:t>
            </a:r>
            <a:r>
              <a:rPr lang="en-US" sz="1122">
                <a:solidFill>
                  <a:srgbClr val="000000"/>
                </a:solidFill>
              </a:rPr>
              <a:t> Patients</a:t>
            </a:r>
            <a:r>
              <a:rPr lang="en-US" sz="1122"/>
              <a:t> </a:t>
            </a:r>
            <a:r>
              <a:rPr lang="en-US" sz="1122">
                <a:solidFill>
                  <a:srgbClr val="808080"/>
                </a:solidFill>
              </a:rPr>
              <a:t>(</a:t>
            </a:r>
            <a:endParaRPr lang="en-US" sz="1122">
              <a:solidFill>
                <a:srgbClr val="000000"/>
              </a:solidFill>
            </a:endParaRPr>
          </a:p>
          <a:p>
            <a:r>
              <a:rPr lang="en-US" sz="1122">
                <a:solidFill>
                  <a:srgbClr val="000000"/>
                </a:solidFill>
              </a:rPr>
              <a:t>  </a:t>
            </a:r>
            <a:r>
              <a:rPr lang="en-US" sz="1122" err="1">
                <a:solidFill>
                  <a:srgbClr val="000000"/>
                </a:solidFill>
              </a:rPr>
              <a:t>PatientID</a:t>
            </a:r>
            <a:r>
              <a:rPr lang="en-US" sz="1122">
                <a:solidFill>
                  <a:srgbClr val="808080"/>
                </a:solidFill>
              </a:rPr>
              <a:t>,</a:t>
            </a:r>
            <a:r>
              <a:rPr lang="en-US" sz="1122">
                <a:solidFill>
                  <a:srgbClr val="000000"/>
                </a:solidFill>
              </a:rPr>
              <a:t> FirstName</a:t>
            </a:r>
            <a:r>
              <a:rPr lang="en-US" sz="1122">
                <a:solidFill>
                  <a:srgbClr val="808080"/>
                </a:solidFill>
              </a:rPr>
              <a:t>,</a:t>
            </a:r>
            <a:r>
              <a:rPr lang="en-US" sz="1122">
                <a:solidFill>
                  <a:srgbClr val="000000"/>
                </a:solidFill>
              </a:rPr>
              <a:t> </a:t>
            </a:r>
            <a:r>
              <a:rPr lang="en-US" sz="1122" err="1">
                <a:solidFill>
                  <a:srgbClr val="000000"/>
                </a:solidFill>
              </a:rPr>
              <a:t>LastName</a:t>
            </a:r>
            <a:r>
              <a:rPr lang="en-US" sz="1122">
                <a:solidFill>
                  <a:srgbClr val="808080"/>
                </a:solidFill>
              </a:rPr>
              <a:t>,</a:t>
            </a:r>
            <a:r>
              <a:rPr lang="en-US" sz="1122">
                <a:solidFill>
                  <a:srgbClr val="000000"/>
                </a:solidFill>
              </a:rPr>
              <a:t> Phone</a:t>
            </a:r>
            <a:r>
              <a:rPr lang="en-US" sz="1122">
                <a:solidFill>
                  <a:srgbClr val="808080"/>
                </a:solidFill>
              </a:rPr>
              <a:t>,</a:t>
            </a:r>
            <a:r>
              <a:rPr lang="en-US" sz="1122">
                <a:solidFill>
                  <a:srgbClr val="000000"/>
                </a:solidFill>
              </a:rPr>
              <a:t> Email</a:t>
            </a:r>
          </a:p>
          <a:p>
            <a:r>
              <a:rPr lang="en-US" sz="1122">
                <a:solidFill>
                  <a:srgbClr val="808080"/>
                </a:solidFill>
              </a:rPr>
              <a:t>)</a:t>
            </a:r>
            <a:r>
              <a:rPr lang="en-US" sz="1122">
                <a:solidFill>
                  <a:srgbClr val="000000"/>
                </a:solidFill>
              </a:rPr>
              <a:t> </a:t>
            </a:r>
            <a:r>
              <a:rPr lang="en-US" sz="1122"/>
              <a:t>TO</a:t>
            </a:r>
            <a:r>
              <a:rPr lang="en-US" sz="1122">
                <a:solidFill>
                  <a:srgbClr val="000000"/>
                </a:solidFill>
              </a:rPr>
              <a:t> Nurse</a:t>
            </a:r>
            <a:r>
              <a:rPr lang="en-US" sz="1122">
                <a:solidFill>
                  <a:srgbClr val="808080"/>
                </a:solidFill>
              </a:rPr>
              <a:t>;</a:t>
            </a:r>
            <a:endParaRPr lang="en-US" sz="1122">
              <a:solidFill>
                <a:srgbClr val="000000"/>
              </a:solidFill>
            </a:endParaRPr>
          </a:p>
        </p:txBody>
      </p:sp>
      <p:sp>
        <p:nvSpPr>
          <p:cNvPr id="2" name="Title 1">
            <a:extLst>
              <a:ext uri="{FF2B5EF4-FFF2-40B4-BE49-F238E27FC236}">
                <a16:creationId xmlns:a16="http://schemas.microsoft.com/office/drawing/2014/main" id="{3EE4D2B2-7A95-460D-B565-46FDC9A37D9B}"/>
              </a:ext>
            </a:extLst>
          </p:cNvPr>
          <p:cNvSpPr>
            <a:spLocks noGrp="1"/>
          </p:cNvSpPr>
          <p:nvPr>
            <p:ph type="title"/>
          </p:nvPr>
        </p:nvSpPr>
        <p:spPr/>
        <p:txBody>
          <a:bodyPr/>
          <a:lstStyle/>
          <a:p>
            <a:r>
              <a:rPr lang="en-US"/>
              <a:t>CLS in three steps</a:t>
            </a:r>
          </a:p>
        </p:txBody>
      </p:sp>
      <p:grpSp>
        <p:nvGrpSpPr>
          <p:cNvPr id="44" name="Group 43">
            <a:extLst>
              <a:ext uri="{FF2B5EF4-FFF2-40B4-BE49-F238E27FC236}">
                <a16:creationId xmlns:a16="http://schemas.microsoft.com/office/drawing/2014/main" id="{AA29D51F-5B31-4AB1-83E4-304E3D9F8CBF}"/>
              </a:ext>
            </a:extLst>
          </p:cNvPr>
          <p:cNvGrpSpPr/>
          <p:nvPr/>
        </p:nvGrpSpPr>
        <p:grpSpPr>
          <a:xfrm>
            <a:off x="1742732" y="2607028"/>
            <a:ext cx="607486" cy="898295"/>
            <a:chOff x="5296391" y="765915"/>
            <a:chExt cx="2332707" cy="3449390"/>
          </a:xfrm>
          <a:noFill/>
        </p:grpSpPr>
        <p:grpSp>
          <p:nvGrpSpPr>
            <p:cNvPr id="49" name="Group 48">
              <a:extLst>
                <a:ext uri="{FF2B5EF4-FFF2-40B4-BE49-F238E27FC236}">
                  <a16:creationId xmlns:a16="http://schemas.microsoft.com/office/drawing/2014/main" id="{5D58331D-F3DB-4C61-8908-75A0A477C1E2}"/>
                </a:ext>
              </a:extLst>
            </p:cNvPr>
            <p:cNvGrpSpPr/>
            <p:nvPr/>
          </p:nvGrpSpPr>
          <p:grpSpPr>
            <a:xfrm>
              <a:off x="5296391" y="765915"/>
              <a:ext cx="2332707" cy="3449390"/>
              <a:chOff x="3991988" y="631839"/>
              <a:chExt cx="1115122" cy="1648939"/>
            </a:xfrm>
            <a:grpFill/>
          </p:grpSpPr>
          <p:sp>
            <p:nvSpPr>
              <p:cNvPr id="51" name="Freeform 134">
                <a:extLst>
                  <a:ext uri="{FF2B5EF4-FFF2-40B4-BE49-F238E27FC236}">
                    <a16:creationId xmlns:a16="http://schemas.microsoft.com/office/drawing/2014/main" id="{7C572450-EDD5-4D6C-BC0D-0CEB9A1342D8}"/>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07643FC3-867F-4919-A558-CC719D24B53C}"/>
                  </a:ext>
                </a:extLst>
              </p:cNvPr>
              <p:cNvGrpSpPr/>
              <p:nvPr/>
            </p:nvGrpSpPr>
            <p:grpSpPr>
              <a:xfrm>
                <a:off x="3991988" y="1062180"/>
                <a:ext cx="1115122" cy="1218598"/>
                <a:chOff x="7480331" y="4348086"/>
                <a:chExt cx="144649" cy="158071"/>
              </a:xfrm>
              <a:grpFill/>
            </p:grpSpPr>
            <p:sp>
              <p:nvSpPr>
                <p:cNvPr id="58" name="Oval 9">
                  <a:extLst>
                    <a:ext uri="{FF2B5EF4-FFF2-40B4-BE49-F238E27FC236}">
                      <a16:creationId xmlns:a16="http://schemas.microsoft.com/office/drawing/2014/main" id="{01B1FBFB-45F3-4149-BAC0-6084E7CA1F10}"/>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9" name="Freeform 10">
                  <a:extLst>
                    <a:ext uri="{FF2B5EF4-FFF2-40B4-BE49-F238E27FC236}">
                      <a16:creationId xmlns:a16="http://schemas.microsoft.com/office/drawing/2014/main" id="{73074E97-4420-4116-9F0B-4A13E7646E68}"/>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53" name="Freeform 133">
                <a:extLst>
                  <a:ext uri="{FF2B5EF4-FFF2-40B4-BE49-F238E27FC236}">
                    <a16:creationId xmlns:a16="http://schemas.microsoft.com/office/drawing/2014/main" id="{66E0C7B5-E9B7-4BF2-BA56-DB91E2B1DAE5}"/>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nvGrpSpPr>
              <p:cNvPr id="54" name="Group 53">
                <a:extLst>
                  <a:ext uri="{FF2B5EF4-FFF2-40B4-BE49-F238E27FC236}">
                    <a16:creationId xmlns:a16="http://schemas.microsoft.com/office/drawing/2014/main" id="{3C90EAD6-9A2D-438D-B303-F6A66DC5D5CC}"/>
                  </a:ext>
                </a:extLst>
              </p:cNvPr>
              <p:cNvGrpSpPr/>
              <p:nvPr/>
            </p:nvGrpSpPr>
            <p:grpSpPr>
              <a:xfrm>
                <a:off x="4464775" y="706285"/>
                <a:ext cx="169549" cy="169549"/>
                <a:chOff x="4516464" y="2303543"/>
                <a:chExt cx="115200" cy="115200"/>
              </a:xfrm>
              <a:grpFill/>
            </p:grpSpPr>
            <p:cxnSp>
              <p:nvCxnSpPr>
                <p:cNvPr id="55" name="Straight Connector 54">
                  <a:extLst>
                    <a:ext uri="{FF2B5EF4-FFF2-40B4-BE49-F238E27FC236}">
                      <a16:creationId xmlns:a16="http://schemas.microsoft.com/office/drawing/2014/main" id="{E472D134-DF3C-43E0-95CB-17F2DCBC94B5}"/>
                    </a:ext>
                  </a:extLst>
                </p:cNvPr>
                <p:cNvCxnSpPr/>
                <p:nvPr/>
              </p:nvCxnSpPr>
              <p:spPr bwMode="auto">
                <a:xfrm rot="36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8B8CDED-0EB5-4F18-A738-4762BFEEAE20}"/>
                    </a:ext>
                  </a:extLst>
                </p:cNvPr>
                <p:cNvCxnSpPr/>
                <p:nvPr/>
              </p:nvCxnSpPr>
              <p:spPr bwMode="auto">
                <a:xfrm rot="72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0D0C5430-9C66-4439-93A4-92CF96885F07}"/>
                    </a:ext>
                  </a:extLst>
                </p:cNvPr>
                <p:cNvCxnSpPr/>
                <p:nvPr/>
              </p:nvCxnSpPr>
              <p:spPr bwMode="auto">
                <a:xfrm>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grpSp>
        </p:grpSp>
        <p:sp>
          <p:nvSpPr>
            <p:cNvPr id="50" name="Freeform 1">
              <a:extLst>
                <a:ext uri="{FF2B5EF4-FFF2-40B4-BE49-F238E27FC236}">
                  <a16:creationId xmlns:a16="http://schemas.microsoft.com/office/drawing/2014/main" id="{F3474839-7124-4A50-B487-D4A1C68F3ADD}"/>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2700" cap="rnd">
              <a:solidFill>
                <a:schemeClr val="tx2"/>
              </a:solidFill>
              <a:miter lim="800000"/>
              <a:headEnd/>
              <a:tailEnd/>
            </a:ln>
            <a:effectLst/>
          </p:spPr>
          <p:txBody>
            <a:bodyPr rtlCol="0" anchor="ctr"/>
            <a:lstStyle/>
            <a:p>
              <a:pPr algn="ctr" defTabSz="932597">
                <a:defRPr/>
              </a:pPr>
              <a:endParaRPr lang="en-US" sz="1836">
                <a:solidFill>
                  <a:srgbClr val="000000"/>
                </a:solidFill>
                <a:latin typeface="Segoe UI"/>
              </a:endParaRPr>
            </a:p>
          </p:txBody>
        </p:sp>
      </p:grpSp>
      <p:grpSp>
        <p:nvGrpSpPr>
          <p:cNvPr id="60" name="Group 59">
            <a:extLst>
              <a:ext uri="{FF2B5EF4-FFF2-40B4-BE49-F238E27FC236}">
                <a16:creationId xmlns:a16="http://schemas.microsoft.com/office/drawing/2014/main" id="{B4B05BB7-CAB2-4342-85E9-9F254820DBEB}"/>
              </a:ext>
            </a:extLst>
          </p:cNvPr>
          <p:cNvGrpSpPr/>
          <p:nvPr/>
        </p:nvGrpSpPr>
        <p:grpSpPr>
          <a:xfrm>
            <a:off x="9234498" y="1767550"/>
            <a:ext cx="599970" cy="670353"/>
            <a:chOff x="4120031" y="1997978"/>
            <a:chExt cx="1061570" cy="1186100"/>
          </a:xfrm>
        </p:grpSpPr>
        <p:sp>
          <p:nvSpPr>
            <p:cNvPr id="61" name="Freeform 5">
              <a:extLst>
                <a:ext uri="{FF2B5EF4-FFF2-40B4-BE49-F238E27FC236}">
                  <a16:creationId xmlns:a16="http://schemas.microsoft.com/office/drawing/2014/main" id="{2CDE5507-F23D-4D06-84EB-1BCE95F92C55}"/>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rapezoid 22">
              <a:extLst>
                <a:ext uri="{FF2B5EF4-FFF2-40B4-BE49-F238E27FC236}">
                  <a16:creationId xmlns:a16="http://schemas.microsoft.com/office/drawing/2014/main" id="{BF685585-F489-45D2-BC11-C5CF75B0E78F}"/>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rapezoid 62">
              <a:extLst>
                <a:ext uri="{FF2B5EF4-FFF2-40B4-BE49-F238E27FC236}">
                  <a16:creationId xmlns:a16="http://schemas.microsoft.com/office/drawing/2014/main" id="{7966A3A1-BDCF-4C7E-A221-3FB0EF85FDC2}"/>
                </a:ext>
              </a:extLst>
            </p:cNvPr>
            <p:cNvSpPr/>
            <p:nvPr/>
          </p:nvSpPr>
          <p:spPr bwMode="auto">
            <a:xfrm>
              <a:off x="4561608" y="2811501"/>
              <a:ext cx="178417" cy="370100"/>
            </a:xfrm>
            <a:prstGeom prst="trapezoid">
              <a:avLst>
                <a:gd name="adj" fmla="val 3160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437">
              <a:extLst>
                <a:ext uri="{FF2B5EF4-FFF2-40B4-BE49-F238E27FC236}">
                  <a16:creationId xmlns:a16="http://schemas.microsoft.com/office/drawing/2014/main" id="{F3D27BD8-F205-486B-B25B-EA0CA50301D2}"/>
                </a:ext>
              </a:extLst>
            </p:cNvPr>
            <p:cNvSpPr/>
            <p:nvPr/>
          </p:nvSpPr>
          <p:spPr bwMode="auto">
            <a:xfrm>
              <a:off x="4436945"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ounded Rectangle 438">
              <a:extLst>
                <a:ext uri="{FF2B5EF4-FFF2-40B4-BE49-F238E27FC236}">
                  <a16:creationId xmlns:a16="http://schemas.microsoft.com/office/drawing/2014/main" id="{9FC247D0-CECE-425A-A65E-58EF7D4226D8}"/>
                </a:ext>
              </a:extLst>
            </p:cNvPr>
            <p:cNvSpPr/>
            <p:nvPr/>
          </p:nvSpPr>
          <p:spPr bwMode="auto">
            <a:xfrm>
              <a:off x="4683086"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439">
              <a:extLst>
                <a:ext uri="{FF2B5EF4-FFF2-40B4-BE49-F238E27FC236}">
                  <a16:creationId xmlns:a16="http://schemas.microsoft.com/office/drawing/2014/main" id="{BC614826-B029-4BAF-8B28-264361698DB8}"/>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cxnSp>
        <p:nvCxnSpPr>
          <p:cNvPr id="11" name="Straight Arrow Connector 10">
            <a:extLst>
              <a:ext uri="{FF2B5EF4-FFF2-40B4-BE49-F238E27FC236}">
                <a16:creationId xmlns:a16="http://schemas.microsoft.com/office/drawing/2014/main" id="{5C977976-B47F-4360-8C80-9B69BE57D206}"/>
              </a:ext>
            </a:extLst>
          </p:cNvPr>
          <p:cNvCxnSpPr>
            <a:cxnSpLocks/>
          </p:cNvCxnSpPr>
          <p:nvPr/>
        </p:nvCxnSpPr>
        <p:spPr>
          <a:xfrm flipV="1">
            <a:off x="5503103" y="4193111"/>
            <a:ext cx="0" cy="338836"/>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B91BF7-AB00-4A20-B7B4-7D5823A40290}"/>
              </a:ext>
            </a:extLst>
          </p:cNvPr>
          <p:cNvCxnSpPr>
            <a:cxnSpLocks/>
          </p:cNvCxnSpPr>
          <p:nvPr/>
        </p:nvCxnSpPr>
        <p:spPr>
          <a:xfrm>
            <a:off x="9515933" y="4298341"/>
            <a:ext cx="0" cy="345109"/>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4926" y="4814540"/>
            <a:ext cx="3791023" cy="1232792"/>
          </a:xfrm>
          <a:prstGeom prst="rect">
            <a:avLst/>
          </a:prstGeom>
          <a:solidFill>
            <a:schemeClr val="bg1"/>
          </a:solidFill>
          <a:ln w="12700">
            <a:solidFill>
              <a:schemeClr val="tx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224"/>
              <a:t>SELECT * FROM Membership;</a:t>
            </a:r>
          </a:p>
          <a:p>
            <a:pPr lvl="0">
              <a:defRPr/>
            </a:pPr>
            <a:endParaRPr lang="en-US" sz="1122" kern="0">
              <a:solidFill>
                <a:srgbClr val="505050"/>
              </a:solidFill>
            </a:endParaRPr>
          </a:p>
          <a:p>
            <a:pPr lvl="0">
              <a:defRPr/>
            </a:pPr>
            <a:r>
              <a:rPr lang="en-US" sz="1122" kern="0">
                <a:solidFill>
                  <a:srgbClr val="505050"/>
                </a:solidFill>
              </a:rPr>
              <a:t>Msg 230, Level 14, State 1, Line 12</a:t>
            </a:r>
          </a:p>
          <a:p>
            <a:pPr lvl="0">
              <a:defRPr/>
            </a:pPr>
            <a:r>
              <a:rPr lang="en-US" sz="1122" kern="0">
                <a:solidFill>
                  <a:srgbClr val="505050"/>
                </a:solidFill>
              </a:rPr>
              <a:t>The SELECT permission was denied on the column 'SSN' of the object 'Membership', database '</a:t>
            </a:r>
            <a:r>
              <a:rPr lang="en-US" sz="1122" kern="0" err="1">
                <a:solidFill>
                  <a:srgbClr val="505050"/>
                </a:solidFill>
              </a:rPr>
              <a:t>CLS_TestDW</a:t>
            </a:r>
            <a:r>
              <a:rPr lang="en-US" sz="1122" kern="0">
                <a:solidFill>
                  <a:srgbClr val="505050"/>
                </a:solidFill>
              </a:rPr>
              <a:t>', schema 'dbo'.</a:t>
            </a:r>
          </a:p>
        </p:txBody>
      </p:sp>
      <p:cxnSp>
        <p:nvCxnSpPr>
          <p:cNvPr id="48" name="Straight Arrow Connector 47">
            <a:extLst>
              <a:ext uri="{FF2B5EF4-FFF2-40B4-BE49-F238E27FC236}">
                <a16:creationId xmlns:a16="http://schemas.microsoft.com/office/drawing/2014/main" id="{8D178EF5-31C9-48F4-80D7-7EFC7C84F44E}"/>
              </a:ext>
            </a:extLst>
          </p:cNvPr>
          <p:cNvCxnSpPr>
            <a:cxnSpLocks/>
          </p:cNvCxnSpPr>
          <p:nvPr/>
        </p:nvCxnSpPr>
        <p:spPr>
          <a:xfrm flipH="1">
            <a:off x="6260707" y="3425494"/>
            <a:ext cx="761409"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8C2DB68-7BBE-4249-8B89-124D7922600B}"/>
              </a:ext>
            </a:extLst>
          </p:cNvPr>
          <p:cNvSpPr txBox="1"/>
          <p:nvPr/>
        </p:nvSpPr>
        <p:spPr>
          <a:xfrm>
            <a:off x="7113265" y="5310389"/>
            <a:ext cx="4936134"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Allow ‘Nurse’ to access all columns except for sensitive SSN column</a:t>
            </a:r>
          </a:p>
        </p:txBody>
      </p:sp>
      <p:cxnSp>
        <p:nvCxnSpPr>
          <p:cNvPr id="68" name="Straight Arrow Connector 67">
            <a:extLst>
              <a:ext uri="{FF2B5EF4-FFF2-40B4-BE49-F238E27FC236}">
                <a16:creationId xmlns:a16="http://schemas.microsoft.com/office/drawing/2014/main" id="{E7C3F7CA-678B-4CC8-B9F2-F009F9370B9F}"/>
              </a:ext>
            </a:extLst>
          </p:cNvPr>
          <p:cNvCxnSpPr>
            <a:cxnSpLocks/>
          </p:cNvCxnSpPr>
          <p:nvPr/>
        </p:nvCxnSpPr>
        <p:spPr>
          <a:xfrm flipH="1">
            <a:off x="6052776" y="4960404"/>
            <a:ext cx="969341"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585F4B3-E484-4FFC-9DB9-42B24DFF624F}"/>
              </a:ext>
            </a:extLst>
          </p:cNvPr>
          <p:cNvSpPr txBox="1"/>
          <p:nvPr/>
        </p:nvSpPr>
        <p:spPr>
          <a:xfrm>
            <a:off x="650519" y="6064156"/>
            <a:ext cx="2775790" cy="439988"/>
          </a:xfrm>
          <a:prstGeom prst="rect">
            <a:avLst/>
          </a:prstGeom>
          <a:noFill/>
        </p:spPr>
        <p:txBody>
          <a:bodyPr wrap="square" lIns="93260" tIns="46630" rIns="93260" bIns="46630" rtlCol="0">
            <a:spAutoFit/>
          </a:bodyPr>
          <a:lstStyle/>
          <a:p>
            <a:pPr defTabSz="932597">
              <a:lnSpc>
                <a:spcPct val="90000"/>
              </a:lnSpc>
              <a:spcAft>
                <a:spcPts val="600"/>
              </a:spcAft>
              <a:defRPr/>
            </a:pPr>
            <a:r>
              <a:rPr lang="en-US" sz="1224" kern="0">
                <a:solidFill>
                  <a:srgbClr val="0078D7"/>
                </a:solidFill>
                <a:latin typeface="Segoe UI"/>
              </a:rPr>
              <a:t>Queries executed as ‘Nurse’ will fail if they include the SSN column</a:t>
            </a:r>
          </a:p>
        </p:txBody>
      </p:sp>
    </p:spTree>
    <p:extLst>
      <p:ext uri="{BB962C8B-B14F-4D97-AF65-F5344CB8AC3E}">
        <p14:creationId xmlns:p14="http://schemas.microsoft.com/office/powerpoint/2010/main" val="2941428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p:txBody>
          <a:bodyPr/>
          <a:lstStyle/>
          <a:p>
            <a:r>
              <a:rPr lang="en-US" dirty="0"/>
              <a:t>SQL Data discovery &amp; classification	</a:t>
            </a:r>
            <a:r>
              <a:rPr lang="en-US" dirty="0">
                <a:solidFill>
                  <a:srgbClr val="FF0000"/>
                </a:solidFill>
              </a:rPr>
              <a:t>PRE</a:t>
            </a:r>
          </a:p>
        </p:txBody>
      </p:sp>
      <p:pic>
        <p:nvPicPr>
          <p:cNvPr id="4" name="Picture 3"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553" y="1084046"/>
            <a:ext cx="4669213" cy="33391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6963" y="3409563"/>
            <a:ext cx="3969362" cy="17977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EBA78-0163-496E-B76A-D104C965E076}"/>
              </a:ext>
            </a:extLst>
          </p:cNvPr>
          <p:cNvSpPr/>
          <p:nvPr/>
        </p:nvSpPr>
        <p:spPr>
          <a:xfrm>
            <a:off x="490149" y="1537248"/>
            <a:ext cx="6217356" cy="2471664"/>
          </a:xfrm>
          <a:prstGeom prst="rect">
            <a:avLst/>
          </a:prstGeom>
        </p:spPr>
        <p:txBody>
          <a:bodyPr>
            <a:spAutoFit/>
          </a:bodyPr>
          <a:lstStyle/>
          <a:p>
            <a:pPr defTabSz="932563">
              <a:spcBef>
                <a:spcPts val="1224"/>
              </a:spcBef>
              <a:buClr>
                <a:srgbClr val="0078D7"/>
              </a:buClr>
              <a:buSzPct val="90000"/>
            </a:pPr>
            <a:r>
              <a:rPr lang="en-US" sz="2448">
                <a:solidFill>
                  <a:srgbClr val="0078D7"/>
                </a:solidFill>
                <a:latin typeface="Segoe UI Semilight" panose="020B0402040204020203" pitchFamily="34" charset="0"/>
                <a:cs typeface="Segoe UI Semilight" panose="020B0402040204020203" pitchFamily="34" charset="0"/>
              </a:rPr>
              <a:t>Overview</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Automatic discovery of columns with sensitive data</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Add persistent sensitive data labels</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Audit and detect access to the sensitive data</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Manage labels for your entire Azure tenant using Azure Security Center</a:t>
            </a:r>
          </a:p>
        </p:txBody>
      </p:sp>
      <p:sp>
        <p:nvSpPr>
          <p:cNvPr id="7" name="Rectangle 6">
            <a:extLst>
              <a:ext uri="{FF2B5EF4-FFF2-40B4-BE49-F238E27FC236}">
                <a16:creationId xmlns:a16="http://schemas.microsoft.com/office/drawing/2014/main" id="{E6488ACB-EAFD-4E17-91A6-4F49D2A6FF7C}"/>
              </a:ext>
            </a:extLst>
          </p:cNvPr>
          <p:cNvSpPr/>
          <p:nvPr/>
        </p:nvSpPr>
        <p:spPr>
          <a:xfrm>
            <a:off x="1845177" y="6383170"/>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47" tIns="46623" rIns="93247" bIns="46623" rtlCol="0" anchor="ctr" anchorCtr="0">
            <a:spAutoFit/>
          </a:bodyPr>
          <a:lstStyle/>
          <a:p>
            <a:pPr algn="ctr" defTabSz="932563">
              <a:defRPr/>
            </a:pPr>
            <a:r>
              <a:rPr lang="en-US" sz="1428">
                <a:solidFill>
                  <a:srgbClr val="0078D7"/>
                </a:solidFill>
                <a:latin typeface="Segoe UI"/>
              </a:rPr>
              <a:t>Discover</a:t>
            </a:r>
          </a:p>
        </p:txBody>
      </p:sp>
      <p:grpSp>
        <p:nvGrpSpPr>
          <p:cNvPr id="8" name="Group 7">
            <a:extLst>
              <a:ext uri="{FF2B5EF4-FFF2-40B4-BE49-F238E27FC236}">
                <a16:creationId xmlns:a16="http://schemas.microsoft.com/office/drawing/2014/main" id="{284DBD93-5EE0-45C8-BE11-BF280E2C096B}"/>
              </a:ext>
            </a:extLst>
          </p:cNvPr>
          <p:cNvGrpSpPr/>
          <p:nvPr/>
        </p:nvGrpSpPr>
        <p:grpSpPr>
          <a:xfrm>
            <a:off x="1513022" y="5277473"/>
            <a:ext cx="1589205" cy="982964"/>
            <a:chOff x="855228" y="693135"/>
            <a:chExt cx="814784" cy="503965"/>
          </a:xfrm>
        </p:grpSpPr>
        <p:grpSp>
          <p:nvGrpSpPr>
            <p:cNvPr id="9" name="Group 4">
              <a:extLst>
                <a:ext uri="{FF2B5EF4-FFF2-40B4-BE49-F238E27FC236}">
                  <a16:creationId xmlns:a16="http://schemas.microsoft.com/office/drawing/2014/main" id="{D8BBEB6F-17D5-4F21-B9B9-B7692F9106CA}"/>
                </a:ext>
              </a:extLst>
            </p:cNvPr>
            <p:cNvGrpSpPr>
              <a:grpSpLocks noChangeAspect="1"/>
            </p:cNvGrpSpPr>
            <p:nvPr/>
          </p:nvGrpSpPr>
          <p:grpSpPr bwMode="auto">
            <a:xfrm>
              <a:off x="1118865" y="693135"/>
              <a:ext cx="287510" cy="503666"/>
              <a:chOff x="866" y="3346"/>
              <a:chExt cx="137" cy="240"/>
            </a:xfrm>
          </p:grpSpPr>
          <p:sp>
            <p:nvSpPr>
              <p:cNvPr id="32" name="Freeform 5">
                <a:extLst>
                  <a:ext uri="{FF2B5EF4-FFF2-40B4-BE49-F238E27FC236}">
                    <a16:creationId xmlns:a16="http://schemas.microsoft.com/office/drawing/2014/main" id="{8D146E11-6DCB-4FDF-B737-3B844EE1C41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3" name="Freeform 6">
                <a:extLst>
                  <a:ext uri="{FF2B5EF4-FFF2-40B4-BE49-F238E27FC236}">
                    <a16:creationId xmlns:a16="http://schemas.microsoft.com/office/drawing/2014/main" id="{EE2751A0-54C3-4067-BC20-25DDD23AE59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4" name="Freeform 7">
                <a:extLst>
                  <a:ext uri="{FF2B5EF4-FFF2-40B4-BE49-F238E27FC236}">
                    <a16:creationId xmlns:a16="http://schemas.microsoft.com/office/drawing/2014/main" id="{00845E40-CE00-4671-964C-5D664D24C54F}"/>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5" name="Freeform 8">
                <a:extLst>
                  <a:ext uri="{FF2B5EF4-FFF2-40B4-BE49-F238E27FC236}">
                    <a16:creationId xmlns:a16="http://schemas.microsoft.com/office/drawing/2014/main" id="{8006CDCA-F004-47E1-8077-45E9296613A6}"/>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grpSp>
          <p:nvGrpSpPr>
            <p:cNvPr id="10" name="Group 9">
              <a:extLst>
                <a:ext uri="{FF2B5EF4-FFF2-40B4-BE49-F238E27FC236}">
                  <a16:creationId xmlns:a16="http://schemas.microsoft.com/office/drawing/2014/main" id="{27AF84E5-9BF2-4C1A-AE3B-E89DF0599BEC}"/>
                </a:ext>
              </a:extLst>
            </p:cNvPr>
            <p:cNvGrpSpPr/>
            <p:nvPr/>
          </p:nvGrpSpPr>
          <p:grpSpPr>
            <a:xfrm>
              <a:off x="855228" y="788559"/>
              <a:ext cx="814784" cy="408541"/>
              <a:chOff x="3398731" y="2302049"/>
              <a:chExt cx="814784" cy="408541"/>
            </a:xfrm>
          </p:grpSpPr>
          <p:sp>
            <p:nvSpPr>
              <p:cNvPr id="11" name="Freeform 21">
                <a:extLst>
                  <a:ext uri="{FF2B5EF4-FFF2-40B4-BE49-F238E27FC236}">
                    <a16:creationId xmlns:a16="http://schemas.microsoft.com/office/drawing/2014/main" id="{3A9B4000-2DE0-4574-B888-DA8913930FB5}"/>
                  </a:ext>
                </a:extLst>
              </p:cNvPr>
              <p:cNvSpPr>
                <a:spLocks/>
              </p:cNvSpPr>
              <p:nvPr/>
            </p:nvSpPr>
            <p:spPr bwMode="auto">
              <a:xfrm>
                <a:off x="3398731"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2" name="Freeform 22">
                <a:extLst>
                  <a:ext uri="{FF2B5EF4-FFF2-40B4-BE49-F238E27FC236}">
                    <a16:creationId xmlns:a16="http://schemas.microsoft.com/office/drawing/2014/main" id="{9F0B554C-D46D-4616-9BBA-9AC043A5D267}"/>
                  </a:ext>
                </a:extLst>
              </p:cNvPr>
              <p:cNvSpPr>
                <a:spLocks/>
              </p:cNvSpPr>
              <p:nvPr/>
            </p:nvSpPr>
            <p:spPr bwMode="auto">
              <a:xfrm>
                <a:off x="3574575"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3" name="Freeform 24">
                <a:extLst>
                  <a:ext uri="{FF2B5EF4-FFF2-40B4-BE49-F238E27FC236}">
                    <a16:creationId xmlns:a16="http://schemas.microsoft.com/office/drawing/2014/main" id="{AD9B2254-9381-4F13-A276-2514FDE9FAFE}"/>
                  </a:ext>
                </a:extLst>
              </p:cNvPr>
              <p:cNvSpPr>
                <a:spLocks/>
              </p:cNvSpPr>
              <p:nvPr/>
            </p:nvSpPr>
            <p:spPr bwMode="auto">
              <a:xfrm>
                <a:off x="3455583"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4" name="Freeform 27">
                <a:extLst>
                  <a:ext uri="{FF2B5EF4-FFF2-40B4-BE49-F238E27FC236}">
                    <a16:creationId xmlns:a16="http://schemas.microsoft.com/office/drawing/2014/main" id="{28EDF89C-3390-496A-A499-3EFB1EDBDE64}"/>
                  </a:ext>
                </a:extLst>
              </p:cNvPr>
              <p:cNvSpPr>
                <a:spLocks/>
              </p:cNvSpPr>
              <p:nvPr/>
            </p:nvSpPr>
            <p:spPr bwMode="auto">
              <a:xfrm>
                <a:off x="3398731"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5" name="Freeform 28">
                <a:extLst>
                  <a:ext uri="{FF2B5EF4-FFF2-40B4-BE49-F238E27FC236}">
                    <a16:creationId xmlns:a16="http://schemas.microsoft.com/office/drawing/2014/main" id="{47E32C8E-CC40-4799-8FCD-567EE51B50BD}"/>
                  </a:ext>
                </a:extLst>
              </p:cNvPr>
              <p:cNvSpPr>
                <a:spLocks/>
              </p:cNvSpPr>
              <p:nvPr/>
            </p:nvSpPr>
            <p:spPr bwMode="auto">
              <a:xfrm>
                <a:off x="3574575"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6" name="Freeform 30">
                <a:extLst>
                  <a:ext uri="{FF2B5EF4-FFF2-40B4-BE49-F238E27FC236}">
                    <a16:creationId xmlns:a16="http://schemas.microsoft.com/office/drawing/2014/main" id="{295135C8-F739-4419-A940-6476B31B1A77}"/>
                  </a:ext>
                </a:extLst>
              </p:cNvPr>
              <p:cNvSpPr>
                <a:spLocks/>
              </p:cNvSpPr>
              <p:nvPr/>
            </p:nvSpPr>
            <p:spPr bwMode="auto">
              <a:xfrm>
                <a:off x="3455583"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7" name="Freeform 31">
                <a:extLst>
                  <a:ext uri="{FF2B5EF4-FFF2-40B4-BE49-F238E27FC236}">
                    <a16:creationId xmlns:a16="http://schemas.microsoft.com/office/drawing/2014/main" id="{5B137827-83F4-4000-A272-F408E4ECB72F}"/>
                  </a:ext>
                </a:extLst>
              </p:cNvPr>
              <p:cNvSpPr>
                <a:spLocks/>
              </p:cNvSpPr>
              <p:nvPr/>
            </p:nvSpPr>
            <p:spPr bwMode="auto">
              <a:xfrm>
                <a:off x="3631427"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8" name="Freeform 33">
                <a:extLst>
                  <a:ext uri="{FF2B5EF4-FFF2-40B4-BE49-F238E27FC236}">
                    <a16:creationId xmlns:a16="http://schemas.microsoft.com/office/drawing/2014/main" id="{6A5670FA-6D17-41C3-82C3-14619F43200F}"/>
                  </a:ext>
                </a:extLst>
              </p:cNvPr>
              <p:cNvSpPr>
                <a:spLocks/>
              </p:cNvSpPr>
              <p:nvPr/>
            </p:nvSpPr>
            <p:spPr bwMode="auto">
              <a:xfrm>
                <a:off x="3517723"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9" name="Freeform 35">
                <a:extLst>
                  <a:ext uri="{FF2B5EF4-FFF2-40B4-BE49-F238E27FC236}">
                    <a16:creationId xmlns:a16="http://schemas.microsoft.com/office/drawing/2014/main" id="{1DF49BA2-23F1-4274-BD73-67AC83F00E69}"/>
                  </a:ext>
                </a:extLst>
              </p:cNvPr>
              <p:cNvSpPr>
                <a:spLocks/>
              </p:cNvSpPr>
              <p:nvPr/>
            </p:nvSpPr>
            <p:spPr bwMode="auto">
              <a:xfrm>
                <a:off x="3398731"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0" name="Freeform 36">
                <a:extLst>
                  <a:ext uri="{FF2B5EF4-FFF2-40B4-BE49-F238E27FC236}">
                    <a16:creationId xmlns:a16="http://schemas.microsoft.com/office/drawing/2014/main" id="{9978319E-CCD8-45F1-A2A9-B317DC98111F}"/>
                  </a:ext>
                </a:extLst>
              </p:cNvPr>
              <p:cNvSpPr>
                <a:spLocks/>
              </p:cNvSpPr>
              <p:nvPr/>
            </p:nvSpPr>
            <p:spPr bwMode="auto">
              <a:xfrm>
                <a:off x="3574575"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1" name="Freeform 22">
                <a:extLst>
                  <a:ext uri="{FF2B5EF4-FFF2-40B4-BE49-F238E27FC236}">
                    <a16:creationId xmlns:a16="http://schemas.microsoft.com/office/drawing/2014/main" id="{7470C474-A683-43D3-8402-8FF2EA42D40E}"/>
                  </a:ext>
                </a:extLst>
              </p:cNvPr>
              <p:cNvSpPr>
                <a:spLocks/>
              </p:cNvSpPr>
              <p:nvPr/>
            </p:nvSpPr>
            <p:spPr bwMode="auto">
              <a:xfrm>
                <a:off x="4098489"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2" name="Freeform 24">
                <a:extLst>
                  <a:ext uri="{FF2B5EF4-FFF2-40B4-BE49-F238E27FC236}">
                    <a16:creationId xmlns:a16="http://schemas.microsoft.com/office/drawing/2014/main" id="{96134C03-2794-4918-95B8-F7BD876FE29F}"/>
                  </a:ext>
                </a:extLst>
              </p:cNvPr>
              <p:cNvSpPr>
                <a:spLocks/>
              </p:cNvSpPr>
              <p:nvPr/>
            </p:nvSpPr>
            <p:spPr bwMode="auto">
              <a:xfrm>
                <a:off x="3979496"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3" name="Freeform 25">
                <a:extLst>
                  <a:ext uri="{FF2B5EF4-FFF2-40B4-BE49-F238E27FC236}">
                    <a16:creationId xmlns:a16="http://schemas.microsoft.com/office/drawing/2014/main" id="{014C9AF7-F045-480E-BF7E-8EBF271F8250}"/>
                  </a:ext>
                </a:extLst>
              </p:cNvPr>
              <p:cNvSpPr>
                <a:spLocks/>
              </p:cNvSpPr>
              <p:nvPr/>
            </p:nvSpPr>
            <p:spPr bwMode="auto">
              <a:xfrm>
                <a:off x="4155341" y="2302049"/>
                <a:ext cx="58174" cy="95194"/>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4" name="Freeform 27">
                <a:extLst>
                  <a:ext uri="{FF2B5EF4-FFF2-40B4-BE49-F238E27FC236}">
                    <a16:creationId xmlns:a16="http://schemas.microsoft.com/office/drawing/2014/main" id="{3C694860-95F2-4D37-93F5-E663FAF3249B}"/>
                  </a:ext>
                </a:extLst>
              </p:cNvPr>
              <p:cNvSpPr>
                <a:spLocks/>
              </p:cNvSpPr>
              <p:nvPr/>
            </p:nvSpPr>
            <p:spPr bwMode="auto">
              <a:xfrm>
                <a:off x="3922644"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5" name="Freeform 28">
                <a:extLst>
                  <a:ext uri="{FF2B5EF4-FFF2-40B4-BE49-F238E27FC236}">
                    <a16:creationId xmlns:a16="http://schemas.microsoft.com/office/drawing/2014/main" id="{2594E7E7-70A3-425D-8458-D16DFE759C66}"/>
                  </a:ext>
                </a:extLst>
              </p:cNvPr>
              <p:cNvSpPr>
                <a:spLocks/>
              </p:cNvSpPr>
              <p:nvPr/>
            </p:nvSpPr>
            <p:spPr bwMode="auto">
              <a:xfrm>
                <a:off x="4098489"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6" name="Freeform 30">
                <a:extLst>
                  <a:ext uri="{FF2B5EF4-FFF2-40B4-BE49-F238E27FC236}">
                    <a16:creationId xmlns:a16="http://schemas.microsoft.com/office/drawing/2014/main" id="{65541FBD-EECC-40CC-8110-5B7BF2C7DE00}"/>
                  </a:ext>
                </a:extLst>
              </p:cNvPr>
              <p:cNvSpPr>
                <a:spLocks/>
              </p:cNvSpPr>
              <p:nvPr/>
            </p:nvSpPr>
            <p:spPr bwMode="auto">
              <a:xfrm>
                <a:off x="3979496"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7" name="Freeform 31">
                <a:extLst>
                  <a:ext uri="{FF2B5EF4-FFF2-40B4-BE49-F238E27FC236}">
                    <a16:creationId xmlns:a16="http://schemas.microsoft.com/office/drawing/2014/main" id="{E95824BE-6A02-47D7-9D8C-C2824ECC5447}"/>
                  </a:ext>
                </a:extLst>
              </p:cNvPr>
              <p:cNvSpPr>
                <a:spLocks/>
              </p:cNvSpPr>
              <p:nvPr/>
            </p:nvSpPr>
            <p:spPr bwMode="auto">
              <a:xfrm>
                <a:off x="4155341"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8" name="Freeform 33">
                <a:extLst>
                  <a:ext uri="{FF2B5EF4-FFF2-40B4-BE49-F238E27FC236}">
                    <a16:creationId xmlns:a16="http://schemas.microsoft.com/office/drawing/2014/main" id="{D7372E10-8CC1-4F28-9FA6-D12D5CEE97BB}"/>
                  </a:ext>
                </a:extLst>
              </p:cNvPr>
              <p:cNvSpPr>
                <a:spLocks/>
              </p:cNvSpPr>
              <p:nvPr/>
            </p:nvSpPr>
            <p:spPr bwMode="auto">
              <a:xfrm>
                <a:off x="4041637"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9" name="Freeform 34">
                <a:extLst>
                  <a:ext uri="{FF2B5EF4-FFF2-40B4-BE49-F238E27FC236}">
                    <a16:creationId xmlns:a16="http://schemas.microsoft.com/office/drawing/2014/main" id="{5C633E58-D598-4829-8C42-D85AB3B65CDF}"/>
                  </a:ext>
                </a:extLst>
              </p:cNvPr>
              <p:cNvSpPr>
                <a:spLocks/>
              </p:cNvSpPr>
              <p:nvPr/>
            </p:nvSpPr>
            <p:spPr bwMode="auto">
              <a:xfrm>
                <a:off x="4213515"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0" name="Freeform 35">
                <a:extLst>
                  <a:ext uri="{FF2B5EF4-FFF2-40B4-BE49-F238E27FC236}">
                    <a16:creationId xmlns:a16="http://schemas.microsoft.com/office/drawing/2014/main" id="{53A9AD40-502E-498F-817A-97DF3FE46A20}"/>
                  </a:ext>
                </a:extLst>
              </p:cNvPr>
              <p:cNvSpPr>
                <a:spLocks/>
              </p:cNvSpPr>
              <p:nvPr/>
            </p:nvSpPr>
            <p:spPr bwMode="auto">
              <a:xfrm>
                <a:off x="3922644"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1" name="Freeform 36">
                <a:extLst>
                  <a:ext uri="{FF2B5EF4-FFF2-40B4-BE49-F238E27FC236}">
                    <a16:creationId xmlns:a16="http://schemas.microsoft.com/office/drawing/2014/main" id="{B68B6F2F-1561-457C-8CB0-803AA584C663}"/>
                  </a:ext>
                </a:extLst>
              </p:cNvPr>
              <p:cNvSpPr>
                <a:spLocks/>
              </p:cNvSpPr>
              <p:nvPr/>
            </p:nvSpPr>
            <p:spPr bwMode="auto">
              <a:xfrm>
                <a:off x="4098489"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grpSp>
      <p:sp>
        <p:nvSpPr>
          <p:cNvPr id="51" name="Rectangle 50">
            <a:extLst>
              <a:ext uri="{FF2B5EF4-FFF2-40B4-BE49-F238E27FC236}">
                <a16:creationId xmlns:a16="http://schemas.microsoft.com/office/drawing/2014/main" id="{0BBF13F8-61DB-49BB-BC90-81B94233BFB3}"/>
              </a:ext>
            </a:extLst>
          </p:cNvPr>
          <p:cNvSpPr/>
          <p:nvPr/>
        </p:nvSpPr>
        <p:spPr>
          <a:xfrm>
            <a:off x="5029999" y="6383170"/>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47" tIns="46623" rIns="93247" bIns="46623" rtlCol="0" anchor="ctr" anchorCtr="0">
            <a:spAutoFit/>
          </a:bodyPr>
          <a:lstStyle/>
          <a:p>
            <a:pPr algn="ctr" defTabSz="932575">
              <a:defRPr/>
            </a:pPr>
            <a:r>
              <a:rPr lang="en-US" sz="1428">
                <a:solidFill>
                  <a:srgbClr val="0078D7"/>
                </a:solidFill>
                <a:latin typeface="Segoe UI"/>
              </a:rPr>
              <a:t>Classify</a:t>
            </a:r>
          </a:p>
        </p:txBody>
      </p:sp>
      <p:grpSp>
        <p:nvGrpSpPr>
          <p:cNvPr id="52" name="Group 51">
            <a:extLst>
              <a:ext uri="{FF2B5EF4-FFF2-40B4-BE49-F238E27FC236}">
                <a16:creationId xmlns:a16="http://schemas.microsoft.com/office/drawing/2014/main" id="{BAAD8017-0AE8-4953-9951-33AEDF125226}"/>
              </a:ext>
            </a:extLst>
          </p:cNvPr>
          <p:cNvGrpSpPr/>
          <p:nvPr/>
        </p:nvGrpSpPr>
        <p:grpSpPr>
          <a:xfrm>
            <a:off x="4742512" y="5325751"/>
            <a:ext cx="1499871" cy="986353"/>
            <a:chOff x="1216997" y="3249743"/>
            <a:chExt cx="1470595" cy="967101"/>
          </a:xfrm>
        </p:grpSpPr>
        <p:grpSp>
          <p:nvGrpSpPr>
            <p:cNvPr id="53" name="Group 52">
              <a:extLst>
                <a:ext uri="{FF2B5EF4-FFF2-40B4-BE49-F238E27FC236}">
                  <a16:creationId xmlns:a16="http://schemas.microsoft.com/office/drawing/2014/main" id="{1C61ECFC-7632-45DE-8EF9-2BFEEF012E55}"/>
                </a:ext>
              </a:extLst>
            </p:cNvPr>
            <p:cNvGrpSpPr/>
            <p:nvPr/>
          </p:nvGrpSpPr>
          <p:grpSpPr>
            <a:xfrm>
              <a:off x="2295274" y="3316106"/>
              <a:ext cx="330047" cy="76756"/>
              <a:chOff x="2326017" y="4564258"/>
              <a:chExt cx="330094" cy="76767"/>
            </a:xfrm>
          </p:grpSpPr>
          <p:sp>
            <p:nvSpPr>
              <p:cNvPr id="63" name="Oval 11">
                <a:extLst>
                  <a:ext uri="{FF2B5EF4-FFF2-40B4-BE49-F238E27FC236}">
                    <a16:creationId xmlns:a16="http://schemas.microsoft.com/office/drawing/2014/main" id="{22C25EBA-4614-4B41-A116-C2D46A447224}"/>
                  </a:ext>
                </a:extLst>
              </p:cNvPr>
              <p:cNvSpPr>
                <a:spLocks noChangeArrowheads="1"/>
              </p:cNvSpPr>
              <p:nvPr/>
            </p:nvSpPr>
            <p:spPr bwMode="auto">
              <a:xfrm>
                <a:off x="232601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4" name="Oval 12">
                <a:extLst>
                  <a:ext uri="{FF2B5EF4-FFF2-40B4-BE49-F238E27FC236}">
                    <a16:creationId xmlns:a16="http://schemas.microsoft.com/office/drawing/2014/main" id="{61B35D13-460F-42FC-A3C3-5F383490C8BF}"/>
                  </a:ext>
                </a:extLst>
              </p:cNvPr>
              <p:cNvSpPr>
                <a:spLocks noChangeArrowheads="1"/>
              </p:cNvSpPr>
              <p:nvPr/>
            </p:nvSpPr>
            <p:spPr bwMode="auto">
              <a:xfrm>
                <a:off x="245019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5" name="Oval 13">
                <a:extLst>
                  <a:ext uri="{FF2B5EF4-FFF2-40B4-BE49-F238E27FC236}">
                    <a16:creationId xmlns:a16="http://schemas.microsoft.com/office/drawing/2014/main" id="{E6A40F2C-E9F0-4537-90ED-34C3521EAEF3}"/>
                  </a:ext>
                </a:extLst>
              </p:cNvPr>
              <p:cNvSpPr>
                <a:spLocks noChangeArrowheads="1"/>
              </p:cNvSpPr>
              <p:nvPr/>
            </p:nvSpPr>
            <p:spPr bwMode="auto">
              <a:xfrm>
                <a:off x="2579343"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54" name="Group 53">
              <a:extLst>
                <a:ext uri="{FF2B5EF4-FFF2-40B4-BE49-F238E27FC236}">
                  <a16:creationId xmlns:a16="http://schemas.microsoft.com/office/drawing/2014/main" id="{E4650EFB-E8FE-48CF-A70F-0CC8F886C8D5}"/>
                </a:ext>
              </a:extLst>
            </p:cNvPr>
            <p:cNvGrpSpPr/>
            <p:nvPr/>
          </p:nvGrpSpPr>
          <p:grpSpPr>
            <a:xfrm>
              <a:off x="1216997" y="3249743"/>
              <a:ext cx="1470595" cy="967101"/>
              <a:chOff x="1216997" y="3249743"/>
              <a:chExt cx="1470595" cy="967101"/>
            </a:xfrm>
          </p:grpSpPr>
          <p:grpSp>
            <p:nvGrpSpPr>
              <p:cNvPr id="55" name="Group 54">
                <a:extLst>
                  <a:ext uri="{FF2B5EF4-FFF2-40B4-BE49-F238E27FC236}">
                    <a16:creationId xmlns:a16="http://schemas.microsoft.com/office/drawing/2014/main" id="{FCDEA9EB-0014-4E88-A3EC-F9716FDD8937}"/>
                  </a:ext>
                </a:extLst>
              </p:cNvPr>
              <p:cNvGrpSpPr/>
              <p:nvPr/>
            </p:nvGrpSpPr>
            <p:grpSpPr>
              <a:xfrm>
                <a:off x="1216997" y="3249743"/>
                <a:ext cx="1470595" cy="967101"/>
                <a:chOff x="2107244" y="1575258"/>
                <a:chExt cx="310993" cy="348066"/>
              </a:xfrm>
            </p:grpSpPr>
            <p:sp>
              <p:nvSpPr>
                <p:cNvPr id="61" name="Rectangle 9">
                  <a:extLst>
                    <a:ext uri="{FF2B5EF4-FFF2-40B4-BE49-F238E27FC236}">
                      <a16:creationId xmlns:a16="http://schemas.microsoft.com/office/drawing/2014/main" id="{F82EA54E-3EDE-4BB2-A1C5-0C036DC88306}"/>
                    </a:ext>
                  </a:extLst>
                </p:cNvPr>
                <p:cNvSpPr>
                  <a:spLocks noChangeArrowheads="1"/>
                </p:cNvSpPr>
                <p:nvPr/>
              </p:nvSpPr>
              <p:spPr bwMode="auto">
                <a:xfrm>
                  <a:off x="2107244" y="1575258"/>
                  <a:ext cx="310993" cy="348066"/>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2" name="Line 10">
                  <a:extLst>
                    <a:ext uri="{FF2B5EF4-FFF2-40B4-BE49-F238E27FC236}">
                      <a16:creationId xmlns:a16="http://schemas.microsoft.com/office/drawing/2014/main" id="{516DF9A3-610F-4FA9-9600-0FA7D0258515}"/>
                    </a:ext>
                  </a:extLst>
                </p:cNvPr>
                <p:cNvSpPr>
                  <a:spLocks noChangeShapeType="1"/>
                </p:cNvSpPr>
                <p:nvPr/>
              </p:nvSpPr>
              <p:spPr bwMode="auto">
                <a:xfrm flipH="1">
                  <a:off x="2107244" y="1647026"/>
                  <a:ext cx="310993" cy="0"/>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56" name="Group 55">
                <a:extLst>
                  <a:ext uri="{FF2B5EF4-FFF2-40B4-BE49-F238E27FC236}">
                    <a16:creationId xmlns:a16="http://schemas.microsoft.com/office/drawing/2014/main" id="{46D7A6B8-F5D2-45AF-8BF8-6146B34610EB}"/>
                  </a:ext>
                </a:extLst>
              </p:cNvPr>
              <p:cNvGrpSpPr/>
              <p:nvPr/>
            </p:nvGrpSpPr>
            <p:grpSpPr>
              <a:xfrm>
                <a:off x="1785910" y="3619713"/>
                <a:ext cx="350792" cy="441528"/>
                <a:chOff x="9394158" y="2095500"/>
                <a:chExt cx="289216" cy="364023"/>
              </a:xfrm>
            </p:grpSpPr>
            <p:sp>
              <p:nvSpPr>
                <p:cNvPr id="57" name="Freeform 1388">
                  <a:extLst>
                    <a:ext uri="{FF2B5EF4-FFF2-40B4-BE49-F238E27FC236}">
                      <a16:creationId xmlns:a16="http://schemas.microsoft.com/office/drawing/2014/main" id="{7CB4EABD-F095-4573-BA27-7F625B503FFE}"/>
                    </a:ext>
                  </a:extLst>
                </p:cNvPr>
                <p:cNvSpPr/>
                <p:nvPr/>
              </p:nvSpPr>
              <p:spPr bwMode="auto">
                <a:xfrm>
                  <a:off x="9394158" y="2095500"/>
                  <a:ext cx="265163" cy="354453"/>
                </a:xfrm>
                <a:custGeom>
                  <a:avLst/>
                  <a:gdLst>
                    <a:gd name="connsiteX0" fmla="*/ 367553 w 878541"/>
                    <a:gd name="connsiteY0" fmla="*/ 1174377 h 1174377"/>
                    <a:gd name="connsiteX1" fmla="*/ 0 w 878541"/>
                    <a:gd name="connsiteY1" fmla="*/ 1174377 h 1174377"/>
                    <a:gd name="connsiteX2" fmla="*/ 0 w 878541"/>
                    <a:gd name="connsiteY2" fmla="*/ 179294 h 1174377"/>
                    <a:gd name="connsiteX3" fmla="*/ 179294 w 878541"/>
                    <a:gd name="connsiteY3" fmla="*/ 0 h 1174377"/>
                    <a:gd name="connsiteX4" fmla="*/ 878541 w 878541"/>
                    <a:gd name="connsiteY4" fmla="*/ 0 h 1174377"/>
                    <a:gd name="connsiteX5" fmla="*/ 878541 w 878541"/>
                    <a:gd name="connsiteY5" fmla="*/ 457200 h 117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41" h="1174377">
                      <a:moveTo>
                        <a:pt x="367553" y="1174377"/>
                      </a:moveTo>
                      <a:lnTo>
                        <a:pt x="0" y="1174377"/>
                      </a:lnTo>
                      <a:lnTo>
                        <a:pt x="0" y="179294"/>
                      </a:lnTo>
                      <a:lnTo>
                        <a:pt x="179294" y="0"/>
                      </a:lnTo>
                      <a:lnTo>
                        <a:pt x="878541" y="0"/>
                      </a:lnTo>
                      <a:lnTo>
                        <a:pt x="878541" y="4572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nvGrpSpPr>
                <p:cNvPr id="58" name="Group 57">
                  <a:extLst>
                    <a:ext uri="{FF2B5EF4-FFF2-40B4-BE49-F238E27FC236}">
                      <a16:creationId xmlns:a16="http://schemas.microsoft.com/office/drawing/2014/main" id="{30EB00C4-8CAA-4B7B-8C08-36E567291A69}"/>
                    </a:ext>
                  </a:extLst>
                </p:cNvPr>
                <p:cNvGrpSpPr/>
                <p:nvPr/>
              </p:nvGrpSpPr>
              <p:grpSpPr>
                <a:xfrm>
                  <a:off x="9539576" y="2249677"/>
                  <a:ext cx="143798" cy="209846"/>
                  <a:chOff x="1103506" y="2567788"/>
                  <a:chExt cx="405526" cy="591791"/>
                </a:xfrm>
              </p:grpSpPr>
              <p:sp>
                <p:nvSpPr>
                  <p:cNvPr id="59" name="Freeform: Shape 58">
                    <a:extLst>
                      <a:ext uri="{FF2B5EF4-FFF2-40B4-BE49-F238E27FC236}">
                        <a16:creationId xmlns:a16="http://schemas.microsoft.com/office/drawing/2014/main" id="{88ABA366-23BD-4C34-91DA-256CEF31D30C}"/>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60" name="Rectangle 59">
                    <a:extLst>
                      <a:ext uri="{FF2B5EF4-FFF2-40B4-BE49-F238E27FC236}">
                        <a16:creationId xmlns:a16="http://schemas.microsoft.com/office/drawing/2014/main" id="{6D8EDA04-9B5C-402B-AA87-91E20FDF00D1}"/>
                      </a:ext>
                    </a:extLst>
                  </p:cNvPr>
                  <p:cNvSpPr/>
                  <p:nvPr/>
                </p:nvSpPr>
                <p:spPr bwMode="auto">
                  <a:xfrm>
                    <a:off x="1103506" y="2816110"/>
                    <a:ext cx="405526" cy="343469"/>
                  </a:xfrm>
                  <a:prstGeom prst="rect">
                    <a:avLst/>
                  </a:prstGeom>
                  <a:solidFill>
                    <a:srgbClr val="FFFFFF"/>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grpSp>
        </p:grpSp>
      </p:grpSp>
      <p:sp>
        <p:nvSpPr>
          <p:cNvPr id="66" name="Rectangle 65">
            <a:extLst>
              <a:ext uri="{FF2B5EF4-FFF2-40B4-BE49-F238E27FC236}">
                <a16:creationId xmlns:a16="http://schemas.microsoft.com/office/drawing/2014/main" id="{BF021026-7BFE-4D32-8969-0C87E8E1B95F}"/>
              </a:ext>
            </a:extLst>
          </p:cNvPr>
          <p:cNvSpPr/>
          <p:nvPr/>
        </p:nvSpPr>
        <p:spPr>
          <a:xfrm>
            <a:off x="7987550" y="6350438"/>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47" tIns="46623" rIns="93247" bIns="46623" rtlCol="0" anchor="ctr" anchorCtr="0">
            <a:spAutoFit/>
          </a:bodyPr>
          <a:lstStyle/>
          <a:p>
            <a:pPr algn="ctr" defTabSz="932575">
              <a:defRPr/>
            </a:pPr>
            <a:r>
              <a:rPr lang="en-US" sz="1428">
                <a:solidFill>
                  <a:srgbClr val="0078D7"/>
                </a:solidFill>
                <a:latin typeface="Segoe UI"/>
              </a:rPr>
              <a:t>Label</a:t>
            </a:r>
          </a:p>
        </p:txBody>
      </p:sp>
      <p:grpSp>
        <p:nvGrpSpPr>
          <p:cNvPr id="67" name="Group 66">
            <a:extLst>
              <a:ext uri="{FF2B5EF4-FFF2-40B4-BE49-F238E27FC236}">
                <a16:creationId xmlns:a16="http://schemas.microsoft.com/office/drawing/2014/main" id="{744DC130-77CD-40F2-9FD2-36EA1F0A4226}"/>
              </a:ext>
            </a:extLst>
          </p:cNvPr>
          <p:cNvGrpSpPr/>
          <p:nvPr/>
        </p:nvGrpSpPr>
        <p:grpSpPr>
          <a:xfrm>
            <a:off x="7700063" y="5325751"/>
            <a:ext cx="1499871" cy="986353"/>
            <a:chOff x="1247587" y="4497886"/>
            <a:chExt cx="1470804" cy="967238"/>
          </a:xfrm>
        </p:grpSpPr>
        <p:grpSp>
          <p:nvGrpSpPr>
            <p:cNvPr id="68" name="Group 67">
              <a:extLst>
                <a:ext uri="{FF2B5EF4-FFF2-40B4-BE49-F238E27FC236}">
                  <a16:creationId xmlns:a16="http://schemas.microsoft.com/office/drawing/2014/main" id="{C0D32C5D-CAB9-46F9-A2F4-D2411846FD64}"/>
                </a:ext>
              </a:extLst>
            </p:cNvPr>
            <p:cNvGrpSpPr/>
            <p:nvPr/>
          </p:nvGrpSpPr>
          <p:grpSpPr>
            <a:xfrm>
              <a:off x="1247587" y="4497886"/>
              <a:ext cx="1470804" cy="967238"/>
              <a:chOff x="2107244" y="1575258"/>
              <a:chExt cx="310993" cy="348066"/>
            </a:xfrm>
          </p:grpSpPr>
          <p:sp>
            <p:nvSpPr>
              <p:cNvPr id="76" name="Rectangle 9">
                <a:extLst>
                  <a:ext uri="{FF2B5EF4-FFF2-40B4-BE49-F238E27FC236}">
                    <a16:creationId xmlns:a16="http://schemas.microsoft.com/office/drawing/2014/main" id="{135749DD-02A3-4D95-BB34-82DA379BDC60}"/>
                  </a:ext>
                </a:extLst>
              </p:cNvPr>
              <p:cNvSpPr>
                <a:spLocks noChangeArrowheads="1"/>
              </p:cNvSpPr>
              <p:nvPr/>
            </p:nvSpPr>
            <p:spPr bwMode="auto">
              <a:xfrm>
                <a:off x="2107244" y="1575258"/>
                <a:ext cx="310993" cy="348066"/>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7" name="Line 10">
                <a:extLst>
                  <a:ext uri="{FF2B5EF4-FFF2-40B4-BE49-F238E27FC236}">
                    <a16:creationId xmlns:a16="http://schemas.microsoft.com/office/drawing/2014/main" id="{1B7FB52E-7AA7-4E18-8904-2595F491FB4F}"/>
                  </a:ext>
                </a:extLst>
              </p:cNvPr>
              <p:cNvSpPr>
                <a:spLocks noChangeShapeType="1"/>
              </p:cNvSpPr>
              <p:nvPr/>
            </p:nvSpPr>
            <p:spPr bwMode="auto">
              <a:xfrm flipH="1">
                <a:off x="2107244" y="1647026"/>
                <a:ext cx="310993" cy="0"/>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69" name="Group 68">
              <a:extLst>
                <a:ext uri="{FF2B5EF4-FFF2-40B4-BE49-F238E27FC236}">
                  <a16:creationId xmlns:a16="http://schemas.microsoft.com/office/drawing/2014/main" id="{8FADA015-024A-48BF-84BB-791A11A8ECE4}"/>
                </a:ext>
              </a:extLst>
            </p:cNvPr>
            <p:cNvGrpSpPr/>
            <p:nvPr/>
          </p:nvGrpSpPr>
          <p:grpSpPr>
            <a:xfrm>
              <a:off x="2326017" y="4564258"/>
              <a:ext cx="330094" cy="76767"/>
              <a:chOff x="2326017" y="4564258"/>
              <a:chExt cx="330094" cy="76767"/>
            </a:xfrm>
          </p:grpSpPr>
          <p:sp>
            <p:nvSpPr>
              <p:cNvPr id="73" name="Oval 11">
                <a:extLst>
                  <a:ext uri="{FF2B5EF4-FFF2-40B4-BE49-F238E27FC236}">
                    <a16:creationId xmlns:a16="http://schemas.microsoft.com/office/drawing/2014/main" id="{A34819B6-BD8D-469C-B5E2-63320A18C733}"/>
                  </a:ext>
                </a:extLst>
              </p:cNvPr>
              <p:cNvSpPr>
                <a:spLocks noChangeArrowheads="1"/>
              </p:cNvSpPr>
              <p:nvPr/>
            </p:nvSpPr>
            <p:spPr bwMode="auto">
              <a:xfrm>
                <a:off x="232601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4" name="Oval 12">
                <a:extLst>
                  <a:ext uri="{FF2B5EF4-FFF2-40B4-BE49-F238E27FC236}">
                    <a16:creationId xmlns:a16="http://schemas.microsoft.com/office/drawing/2014/main" id="{EAFB6BB8-FF7F-417D-9355-7DE30ECAAC4E}"/>
                  </a:ext>
                </a:extLst>
              </p:cNvPr>
              <p:cNvSpPr>
                <a:spLocks noChangeArrowheads="1"/>
              </p:cNvSpPr>
              <p:nvPr/>
            </p:nvSpPr>
            <p:spPr bwMode="auto">
              <a:xfrm>
                <a:off x="245019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5" name="Oval 13">
                <a:extLst>
                  <a:ext uri="{FF2B5EF4-FFF2-40B4-BE49-F238E27FC236}">
                    <a16:creationId xmlns:a16="http://schemas.microsoft.com/office/drawing/2014/main" id="{146CE075-B6F2-401D-8A57-5B244800FDFE}"/>
                  </a:ext>
                </a:extLst>
              </p:cNvPr>
              <p:cNvSpPr>
                <a:spLocks noChangeArrowheads="1"/>
              </p:cNvSpPr>
              <p:nvPr/>
            </p:nvSpPr>
            <p:spPr bwMode="auto">
              <a:xfrm>
                <a:off x="2579343"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70" name="Group 69">
              <a:extLst>
                <a:ext uri="{FF2B5EF4-FFF2-40B4-BE49-F238E27FC236}">
                  <a16:creationId xmlns:a16="http://schemas.microsoft.com/office/drawing/2014/main" id="{EDB59CD3-E2BA-4D5A-866B-8CDDFE8B3EC6}"/>
                </a:ext>
              </a:extLst>
            </p:cNvPr>
            <p:cNvGrpSpPr/>
            <p:nvPr/>
          </p:nvGrpSpPr>
          <p:grpSpPr>
            <a:xfrm>
              <a:off x="1798556" y="4956408"/>
              <a:ext cx="368866" cy="347167"/>
              <a:chOff x="2202934" y="1701907"/>
              <a:chExt cx="95690" cy="90061"/>
            </a:xfrm>
          </p:grpSpPr>
          <p:sp>
            <p:nvSpPr>
              <p:cNvPr id="71" name="Freeform 14">
                <a:extLst>
                  <a:ext uri="{FF2B5EF4-FFF2-40B4-BE49-F238E27FC236}">
                    <a16:creationId xmlns:a16="http://schemas.microsoft.com/office/drawing/2014/main" id="{1A5F7B42-1882-4728-A78C-86534692203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2" name="Line 15">
                <a:extLst>
                  <a:ext uri="{FF2B5EF4-FFF2-40B4-BE49-F238E27FC236}">
                    <a16:creationId xmlns:a16="http://schemas.microsoft.com/office/drawing/2014/main" id="{334E01BC-B7C7-414F-82C1-ACA983CE200A}"/>
                  </a:ext>
                </a:extLst>
              </p:cNvPr>
              <p:cNvSpPr>
                <a:spLocks noChangeShapeType="1"/>
              </p:cNvSpPr>
              <p:nvPr/>
            </p:nvSpPr>
            <p:spPr bwMode="auto">
              <a:xfrm>
                <a:off x="2253117" y="1755381"/>
                <a:ext cx="0" cy="36587"/>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spTree>
    <p:extLst>
      <p:ext uri="{BB962C8B-B14F-4D97-AF65-F5344CB8AC3E}">
        <p14:creationId xmlns:p14="http://schemas.microsoft.com/office/powerpoint/2010/main" val="15951470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a:t>Agenda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5057475"/>
          </a:xfrm>
        </p:spPr>
        <p:txBody>
          <a:bodyPr/>
          <a:lstStyle/>
          <a:p>
            <a:r>
              <a:rPr lang="en-US" sz="3264" dirty="0"/>
              <a:t>Adaptive cache internals </a:t>
            </a:r>
          </a:p>
          <a:p>
            <a:r>
              <a:rPr lang="en-US" sz="3264" dirty="0"/>
              <a:t>Instant data movement on Gen2</a:t>
            </a:r>
          </a:p>
          <a:p>
            <a:r>
              <a:rPr lang="en-US" sz="3264" dirty="0"/>
              <a:t>Resource classes on Gen2</a:t>
            </a:r>
          </a:p>
          <a:p>
            <a:r>
              <a:rPr lang="en-US" sz="3264" dirty="0"/>
              <a:t>Workload Management</a:t>
            </a:r>
          </a:p>
          <a:p>
            <a:r>
              <a:rPr lang="en-US" sz="3264" dirty="0"/>
              <a:t>Security Enhancements</a:t>
            </a:r>
          </a:p>
          <a:p>
            <a:r>
              <a:rPr lang="en-US" sz="3264" dirty="0"/>
              <a:t>What’s New since Gen2</a:t>
            </a:r>
          </a:p>
          <a:p>
            <a:endParaRPr lang="en-US" sz="3264" dirty="0"/>
          </a:p>
          <a:p>
            <a:endParaRPr lang="en-US" sz="3264" dirty="0"/>
          </a:p>
          <a:p>
            <a:endParaRPr lang="en-US" sz="3264" dirty="0"/>
          </a:p>
        </p:txBody>
      </p:sp>
    </p:spTree>
    <p:extLst>
      <p:ext uri="{BB962C8B-B14F-4D97-AF65-F5344CB8AC3E}">
        <p14:creationId xmlns:p14="http://schemas.microsoft.com/office/powerpoint/2010/main" val="2291417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0" normalizeH="0" baseline="0" noProof="0">
                <a:ln w="3175">
                  <a:noFill/>
                </a:ln>
                <a:solidFill>
                  <a:srgbClr val="0078D7"/>
                </a:solidFill>
                <a:effectLst/>
                <a:uLnTx/>
                <a:uFillTx/>
                <a:latin typeface="Segoe UI Semilight" charset="0"/>
                <a:ea typeface="+mn-ea"/>
                <a:cs typeface="Segoe UI Semilight" charset="0"/>
              </a:rPr>
              <a:t>Data warehouse </a:t>
            </a: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Managed Identities</a:t>
            </a:r>
          </a:p>
        </p:txBody>
      </p:sp>
      <p:sp>
        <p:nvSpPr>
          <p:cNvPr id="4" name="Text Placeholder 10">
            <a:extLst>
              <a:ext uri="{FF2B5EF4-FFF2-40B4-BE49-F238E27FC236}">
                <a16:creationId xmlns:a16="http://schemas.microsoft.com/office/drawing/2014/main" id="{BA5949C0-50EC-4F90-ADA7-CC1CBD85F789}"/>
              </a:ext>
            </a:extLst>
          </p:cNvPr>
          <p:cNvSpPr>
            <a:spLocks noGrp="1"/>
          </p:cNvSpPr>
          <p:nvPr>
            <p:ph type="body" sz="quarter" idx="10"/>
          </p:nvPr>
        </p:nvSpPr>
        <p:spPr>
          <a:xfrm>
            <a:off x="276129" y="1666056"/>
            <a:ext cx="5942108" cy="2817976"/>
          </a:xfrm>
        </p:spPr>
        <p:txBody>
          <a:bodyPr/>
          <a:lstStyle/>
          <a:p>
            <a:r>
              <a:rPr lang="en-US"/>
              <a:t>Overview</a:t>
            </a:r>
          </a:p>
          <a:p>
            <a:r>
              <a:rPr lang="en-US">
                <a:solidFill>
                  <a:schemeClr val="tx1"/>
                </a:solidFill>
              </a:rPr>
              <a:t>Azure SQL Data Warehouse supports managed service identity authentication to Azure Data Lake. This removes the need for storing access credentials in code or in Azure Key vault.</a:t>
            </a:r>
          </a:p>
          <a:p>
            <a:endParaRPr lang="en-US"/>
          </a:p>
          <a:p>
            <a:endParaRPr lang="en-US"/>
          </a:p>
        </p:txBody>
      </p:sp>
      <p:sp>
        <p:nvSpPr>
          <p:cNvPr id="7" name="Rectangle 6">
            <a:extLst>
              <a:ext uri="{FF2B5EF4-FFF2-40B4-BE49-F238E27FC236}">
                <a16:creationId xmlns:a16="http://schemas.microsoft.com/office/drawing/2014/main" id="{51B64A81-ED54-43C6-B028-DD949B028D28}"/>
              </a:ext>
            </a:extLst>
          </p:cNvPr>
          <p:cNvSpPr/>
          <p:nvPr/>
        </p:nvSpPr>
        <p:spPr>
          <a:xfrm>
            <a:off x="6218237" y="1897906"/>
            <a:ext cx="6217356" cy="2399597"/>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Generate and assign an Azure AD Identity for DW</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AzureRmSqlServer</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ResourceGroupName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resourceGroupName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AssignIdentity</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Get </a:t>
            </a:r>
            <a:r>
              <a:rPr kumimoji="0" lang="en-US" sz="1632" b="0" i="0" u="none" strike="noStrike" kern="1200" cap="none" spc="0" normalizeH="0" baseline="0" noProof="0" err="1">
                <a:ln>
                  <a:noFill/>
                </a:ln>
                <a:solidFill>
                  <a:srgbClr val="408080"/>
                </a:solidFill>
                <a:effectLst/>
                <a:uLnTx/>
                <a:uFillTx/>
                <a:latin typeface="Consolas" panose="020B0609020204030204" pitchFamily="49" charset="0"/>
                <a:ea typeface="+mn-ea"/>
                <a:cs typeface="+mn-cs"/>
              </a:rPr>
              <a:t>ServicePrincipalId</a:t>
            </a: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assigned to DW</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serverAzureAdIdentity</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A9A9A9"/>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Get-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AzureRmADServicePrincipal</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SearchString</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A9A9A9"/>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Id </a:t>
            </a:r>
          </a:p>
        </p:txBody>
      </p:sp>
    </p:spTree>
    <p:extLst>
      <p:ext uri="{BB962C8B-B14F-4D97-AF65-F5344CB8AC3E}">
        <p14:creationId xmlns:p14="http://schemas.microsoft.com/office/powerpoint/2010/main" val="34215549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WORKLOAD management lifecycle</a:t>
            </a:r>
          </a:p>
        </p:txBody>
      </p:sp>
      <p:sp>
        <p:nvSpPr>
          <p:cNvPr id="6" name="Text Placeholder 10">
            <a:extLst>
              <a:ext uri="{FF2B5EF4-FFF2-40B4-BE49-F238E27FC236}">
                <a16:creationId xmlns:a16="http://schemas.microsoft.com/office/drawing/2014/main" id="{6E177ECE-BAB4-47EC-B1C3-43B33857AF69}"/>
              </a:ext>
            </a:extLst>
          </p:cNvPr>
          <p:cNvSpPr txBox="1">
            <a:spLocks/>
          </p:cNvSpPr>
          <p:nvPr/>
        </p:nvSpPr>
        <p:spPr>
          <a:xfrm>
            <a:off x="531711" y="2147477"/>
            <a:ext cx="5290874" cy="274979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Workload management (isolation, classification, and importance) can be used dynamically in response to pressure on the data warehouse.</a:t>
            </a:r>
            <a:br>
              <a:rPr lang="en-US" sz="2040">
                <a:solidFill>
                  <a:schemeClr val="tx1"/>
                </a:solidFill>
              </a:rPr>
            </a:br>
            <a:br>
              <a:rPr lang="en-US" sz="2040">
                <a:solidFill>
                  <a:schemeClr val="tx1"/>
                </a:solidFill>
              </a:rPr>
            </a:br>
            <a:r>
              <a:rPr lang="en-US" sz="2040">
                <a:solidFill>
                  <a:schemeClr val="tx1"/>
                </a:solidFill>
              </a:rPr>
              <a:t>Configure defaults first, then monitor the pressure on the data warehouse system, and adjust configurations as necessary.</a:t>
            </a:r>
          </a:p>
        </p:txBody>
      </p:sp>
      <p:graphicFrame>
        <p:nvGraphicFramePr>
          <p:cNvPr id="8" name="Content Placeholder 3">
            <a:extLst>
              <a:ext uri="{FF2B5EF4-FFF2-40B4-BE49-F238E27FC236}">
                <a16:creationId xmlns:a16="http://schemas.microsoft.com/office/drawing/2014/main" id="{804EDFA7-B975-435A-BA72-5F9F797007E3}"/>
              </a:ext>
            </a:extLst>
          </p:cNvPr>
          <p:cNvGraphicFramePr>
            <a:graphicFrameLocks noChangeAspect="1"/>
          </p:cNvGraphicFramePr>
          <p:nvPr/>
        </p:nvGraphicFramePr>
        <p:xfrm>
          <a:off x="5429877" y="2147477"/>
          <a:ext cx="6733483" cy="3101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ABEE5C0-F82F-4AE6-9089-23350624CCD9}"/>
              </a:ext>
            </a:extLst>
          </p:cNvPr>
          <p:cNvSpPr/>
          <p:nvPr/>
        </p:nvSpPr>
        <p:spPr>
          <a:xfrm>
            <a:off x="549460" y="1597552"/>
            <a:ext cx="1149672" cy="382308"/>
          </a:xfrm>
          <a:prstGeom prst="rect">
            <a:avLst/>
          </a:prstGeom>
        </p:spPr>
        <p:txBody>
          <a:bodyPr wrap="none">
            <a:spAutoFit/>
          </a:bodyPr>
          <a:lstStyle/>
          <a:p>
            <a:r>
              <a:rPr lang="en-US" sz="1836">
                <a:solidFill>
                  <a:srgbClr val="0078D7"/>
                </a:solidFill>
                <a:latin typeface="Segoe UI Semilight" panose="020B0402040204020203" pitchFamily="34" charset="0"/>
                <a:cs typeface="Segoe UI Semilight" panose="020B0402040204020203" pitchFamily="34" charset="0"/>
              </a:rPr>
              <a:t>Overview</a:t>
            </a:r>
            <a:endParaRPr lang="en-US" sz="1836"/>
          </a:p>
        </p:txBody>
      </p:sp>
    </p:spTree>
    <p:extLst>
      <p:ext uri="{BB962C8B-B14F-4D97-AF65-F5344CB8AC3E}">
        <p14:creationId xmlns:p14="http://schemas.microsoft.com/office/powerpoint/2010/main" val="2009893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3" y="1666199"/>
            <a:ext cx="9201852" cy="3641282"/>
          </a:xfrm>
        </p:spPr>
        <p:txBody>
          <a:bodyPr/>
          <a:lstStyle/>
          <a:p>
            <a:r>
              <a:rPr lang="en-US"/>
              <a:t>HyperLogLog Accuracy</a:t>
            </a:r>
          </a:p>
          <a:p>
            <a:r>
              <a:rPr lang="en-US">
                <a:solidFill>
                  <a:schemeClr val="tx1"/>
                </a:solidFill>
              </a:rPr>
              <a:t>Will return a result with a 2% accuracy of true cardinality &lt;CONFIDENCE&gt;</a:t>
            </a:r>
          </a:p>
          <a:p>
            <a:r>
              <a:rPr lang="en-US">
                <a:solidFill>
                  <a:schemeClr val="tx1"/>
                </a:solidFill>
              </a:rPr>
              <a:t>e.g. COUNT (DISTINCT) returns 1,000,000, HyperLogLog will return a value in the range of 999,736 to 1,016,234.</a:t>
            </a:r>
          </a:p>
          <a:p>
            <a:r>
              <a:rPr lang="en-US"/>
              <a:t>APPROX_COUNT_DISTINCT </a:t>
            </a:r>
          </a:p>
          <a:p>
            <a:r>
              <a:rPr lang="en-US">
                <a:solidFill>
                  <a:schemeClr val="tx1"/>
                </a:solidFill>
              </a:rPr>
              <a:t>Returns the approximate number of unique non-null values in a group</a:t>
            </a:r>
          </a:p>
          <a:p>
            <a:endParaRPr lang="en-US"/>
          </a:p>
          <a:p>
            <a:endParaRPr lang="en-US"/>
          </a:p>
        </p:txBody>
      </p:sp>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Approximate execution</a:t>
            </a:r>
          </a:p>
        </p:txBody>
      </p:sp>
      <p:sp>
        <p:nvSpPr>
          <p:cNvPr id="2" name="Rectangle 1">
            <a:extLst>
              <a:ext uri="{FF2B5EF4-FFF2-40B4-BE49-F238E27FC236}">
                <a16:creationId xmlns:a16="http://schemas.microsoft.com/office/drawing/2014/main" id="{4134C5DC-8CCD-4781-BC6F-9718EDFBF65C}"/>
              </a:ext>
            </a:extLst>
          </p:cNvPr>
          <p:cNvSpPr/>
          <p:nvPr/>
        </p:nvSpPr>
        <p:spPr>
          <a:xfrm>
            <a:off x="275481" y="4344973"/>
            <a:ext cx="11887878" cy="2399270"/>
          </a:xfrm>
          <a:prstGeom prst="rect">
            <a:avLst/>
          </a:prstGeom>
        </p:spPr>
        <p:txBody>
          <a:bodyPr wrap="square">
            <a:spAutoFit/>
          </a:bodyPr>
          <a:lstStyle/>
          <a:p>
            <a:r>
              <a:rPr lang="en-US" sz="1836">
                <a:solidFill>
                  <a:srgbClr val="008000"/>
                </a:solidFill>
                <a:latin typeface="Consolas" panose="020B0609020204030204" pitchFamily="49" charset="0"/>
              </a:rPr>
              <a:t>-- Syntax</a:t>
            </a:r>
            <a:endParaRPr lang="en-US" sz="1836">
              <a:solidFill>
                <a:srgbClr val="000000"/>
              </a:solidFill>
              <a:latin typeface="Consolas" panose="020B0609020204030204" pitchFamily="49" charset="0"/>
            </a:endParaRPr>
          </a:p>
          <a:p>
            <a:r>
              <a:rPr lang="en-US" sz="1836">
                <a:solidFill>
                  <a:srgbClr val="FF00FF"/>
                </a:solidFill>
                <a:latin typeface="Consolas" panose="020B0609020204030204" pitchFamily="49" charset="0"/>
              </a:rPr>
              <a:t>APPROX_COUNT_DISTINCT</a:t>
            </a:r>
            <a:r>
              <a:rPr lang="en-US" sz="1836">
                <a:solidFill>
                  <a:srgbClr val="0000FF"/>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expression </a:t>
            </a:r>
            <a:r>
              <a:rPr lang="en-US" sz="1836">
                <a:solidFill>
                  <a:srgbClr val="80808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008000"/>
                </a:solidFill>
                <a:latin typeface="Consolas" panose="020B0609020204030204" pitchFamily="49" charset="0"/>
              </a:rPr>
              <a:t>-- The approximate number of different order keys by order status from the orders table.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APPROX_COUNT_DISTINCT</a:t>
            </a:r>
            <a:r>
              <a:rPr lang="en-US" sz="1836">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O_OrderKey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Approx_Distinct_OrderKey</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dbo</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Orders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ORDER</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endParaRPr lang="en-US" sz="1836"/>
          </a:p>
        </p:txBody>
      </p:sp>
    </p:spTree>
    <p:extLst>
      <p:ext uri="{BB962C8B-B14F-4D97-AF65-F5344CB8AC3E}">
        <p14:creationId xmlns:p14="http://schemas.microsoft.com/office/powerpoint/2010/main" val="29576315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3" y="1666199"/>
            <a:ext cx="5677103" cy="4269089"/>
          </a:xfrm>
        </p:spPr>
        <p:txBody>
          <a:bodyPr/>
          <a:lstStyle/>
          <a:p>
            <a:r>
              <a:rPr lang="en-US"/>
              <a:t>GROUP BY with ROLLUP</a:t>
            </a:r>
          </a:p>
          <a:p>
            <a:r>
              <a:rPr lang="en-US">
                <a:solidFill>
                  <a:schemeClr val="tx1"/>
                </a:solidFill>
              </a:rPr>
              <a:t>Creates a group for each combination of column expressions</a:t>
            </a:r>
          </a:p>
          <a:p>
            <a:r>
              <a:rPr lang="en-US">
                <a:solidFill>
                  <a:schemeClr val="tx1"/>
                </a:solidFill>
              </a:rPr>
              <a:t>Rolls up the results into subtotals and grand totals.</a:t>
            </a:r>
          </a:p>
          <a:p>
            <a:r>
              <a:rPr lang="en-US"/>
              <a:t>GROUPING SETS</a:t>
            </a:r>
          </a:p>
          <a:p>
            <a:r>
              <a:rPr lang="en-US">
                <a:solidFill>
                  <a:schemeClr val="tx1"/>
                </a:solidFill>
              </a:rPr>
              <a:t>Combine multiple GROUP BY clauses into one GROUP BY CLAUSE</a:t>
            </a:r>
          </a:p>
          <a:p>
            <a:r>
              <a:rPr lang="en-US">
                <a:solidFill>
                  <a:schemeClr val="tx1"/>
                </a:solidFill>
              </a:rPr>
              <a:t>Equivalent of UNION ALL of specified groups</a:t>
            </a:r>
          </a:p>
          <a:p>
            <a:endParaRPr lang="en-US">
              <a:solidFill>
                <a:schemeClr val="tx1"/>
              </a:solidFill>
            </a:endParaRPr>
          </a:p>
        </p:txBody>
      </p:sp>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GROUP BY OPTIONS						</a:t>
            </a:r>
            <a:r>
              <a:rPr lang="en-US" sz="3672" spc="306">
                <a:solidFill>
                  <a:srgbClr val="FF0000"/>
                </a:solidFill>
              </a:rPr>
              <a:t>PRE</a:t>
            </a:r>
          </a:p>
        </p:txBody>
      </p:sp>
      <p:sp>
        <p:nvSpPr>
          <p:cNvPr id="3" name="Rectangle 2">
            <a:extLst>
              <a:ext uri="{FF2B5EF4-FFF2-40B4-BE49-F238E27FC236}">
                <a16:creationId xmlns:a16="http://schemas.microsoft.com/office/drawing/2014/main" id="{481A55A6-6E40-4D16-80BE-75B0A34BCC02}"/>
              </a:ext>
            </a:extLst>
          </p:cNvPr>
          <p:cNvSpPr/>
          <p:nvPr/>
        </p:nvSpPr>
        <p:spPr>
          <a:xfrm>
            <a:off x="5952586" y="1666199"/>
            <a:ext cx="6217356" cy="3551819"/>
          </a:xfrm>
          <a:prstGeom prst="rect">
            <a:avLst/>
          </a:prstGeom>
        </p:spPr>
        <p:txBody>
          <a:bodyPr>
            <a:spAutoFit/>
          </a:bodyPr>
          <a:lstStyle/>
          <a:p>
            <a:r>
              <a:rPr lang="en-US" sz="1836">
                <a:solidFill>
                  <a:srgbClr val="008000"/>
                </a:solidFill>
                <a:latin typeface="Consolas" panose="020B0609020204030204" pitchFamily="49" charset="0"/>
              </a:rPr>
              <a:t>-- GROUP BY ROLLUP Example --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Region</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Sales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TotalSales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Sales</a:t>
            </a: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ROLLUP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Region</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endParaRPr lang="en-US" sz="1836">
              <a:solidFill>
                <a:srgbClr val="000000"/>
              </a:solidFill>
              <a:latin typeface="Consolas" panose="020B0609020204030204" pitchFamily="49" charset="0"/>
            </a:endParaRPr>
          </a:p>
          <a:p>
            <a:r>
              <a:rPr lang="en-US" sz="1836">
                <a:solidFill>
                  <a:srgbClr val="008000"/>
                </a:solidFill>
                <a:latin typeface="Consolas" panose="020B0609020204030204" pitchFamily="49" charset="0"/>
              </a:rPr>
              <a:t>-- GROUP BY SETS Example --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Sales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TotalSales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Sales</a:t>
            </a: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GROUPING</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SETS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FF"/>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endParaRPr lang="en-US" sz="4488"/>
          </a:p>
        </p:txBody>
      </p:sp>
    </p:spTree>
    <p:extLst>
      <p:ext uri="{BB962C8B-B14F-4D97-AF65-F5344CB8AC3E}">
        <p14:creationId xmlns:p14="http://schemas.microsoft.com/office/powerpoint/2010/main" val="11013624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5" y="1142881"/>
            <a:ext cx="5000563" cy="3458825"/>
          </a:xfrm>
        </p:spPr>
        <p:txBody>
          <a:bodyPr/>
          <a:lstStyle/>
          <a:p>
            <a:r>
              <a:rPr lang="en-US">
                <a:solidFill>
                  <a:schemeClr val="tx2"/>
                </a:solidFill>
              </a:rPr>
              <a:t>Overview</a:t>
            </a:r>
          </a:p>
          <a:p>
            <a:pPr>
              <a:spcBef>
                <a:spcPts val="612"/>
              </a:spcBef>
            </a:pPr>
            <a:r>
              <a:rPr lang="en-US" sz="1632">
                <a:latin typeface="+mn-lt"/>
              </a:rPr>
              <a:t>Cache the results of a query in DW storage. This enables interactive response times for repetitive queries against tables with infrequent data changes.</a:t>
            </a:r>
          </a:p>
          <a:p>
            <a:pPr>
              <a:spcBef>
                <a:spcPts val="612"/>
              </a:spcBef>
            </a:pPr>
            <a:r>
              <a:rPr lang="en-US" sz="1632">
                <a:latin typeface="+mn-lt"/>
              </a:rPr>
              <a:t>The result-set cache persists even if a data warehouse is paused and resumed later. </a:t>
            </a:r>
          </a:p>
          <a:p>
            <a:pPr>
              <a:spcBef>
                <a:spcPts val="612"/>
              </a:spcBef>
            </a:pPr>
            <a:r>
              <a:rPr lang="en-US" sz="1632">
                <a:latin typeface="+mn-lt"/>
              </a:rPr>
              <a:t>Query cache is invalidated and refreshed when underlying table data or query code changes.</a:t>
            </a:r>
          </a:p>
          <a:p>
            <a:pPr>
              <a:spcBef>
                <a:spcPts val="612"/>
              </a:spcBef>
            </a:pPr>
            <a:r>
              <a:rPr lang="en-US" sz="1632">
                <a:latin typeface="+mn-lt"/>
              </a:rPr>
              <a:t>Result cache is evicted regularly based on a time-aware least recently used algorithm (TLRU). </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5934216" y="1142881"/>
            <a:ext cx="6322392" cy="6241973"/>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Must be run on the MASTER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DATABASE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 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client session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Check result-set caching setting for a database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is_result_set_caching_on</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sys.databases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name =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Return all query requests with cache hits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sys.dm_pdw_request_steps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command like </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DWResultCacheDb</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step_index</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0</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Tree>
    <p:extLst>
      <p:ext uri="{BB962C8B-B14F-4D97-AF65-F5344CB8AC3E}">
        <p14:creationId xmlns:p14="http://schemas.microsoft.com/office/powerpoint/2010/main" val="23847476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5" y="227015"/>
            <a:ext cx="4325250" cy="754061"/>
          </a:xfrm>
        </p:spPr>
        <p:txBody>
          <a:bodyPr/>
          <a:lstStyle/>
          <a:p>
            <a:r>
              <a:rPr lang="en-US"/>
              <a:t>Result-set caching flow</a:t>
            </a: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222818"/>
          </a:xfrm>
        </p:spPr>
        <p:txBody>
          <a:bodyPr/>
          <a:lstStyle/>
          <a:p>
            <a:pPr>
              <a:spcBef>
                <a:spcPts val="612"/>
              </a:spcBef>
            </a:pPr>
            <a:r>
              <a:rPr lang="en-US" sz="1428">
                <a:latin typeface="+mn-lt"/>
              </a:rPr>
              <a:t>Client sends query to DW</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1</a:t>
              </a:r>
            </a:p>
          </p:txBody>
        </p:sp>
      </p:grpSp>
      <p:grpSp>
        <p:nvGrpSpPr>
          <p:cNvPr id="43" name="Group 42">
            <a:extLst>
              <a:ext uri="{FF2B5EF4-FFF2-40B4-BE49-F238E27FC236}">
                <a16:creationId xmlns:a16="http://schemas.microsoft.com/office/drawing/2014/main" id="{730FAE8D-6AB9-4428-8F88-299D36B4DDFE}"/>
              </a:ext>
            </a:extLst>
          </p:cNvPr>
          <p:cNvGrpSpPr/>
          <p:nvPr/>
        </p:nvGrpSpPr>
        <p:grpSpPr>
          <a:xfrm>
            <a:off x="2037798" y="1817910"/>
            <a:ext cx="460339" cy="452070"/>
            <a:chOff x="2549926" y="1227604"/>
            <a:chExt cx="5177116" cy="5084148"/>
          </a:xfrm>
        </p:grpSpPr>
        <p:sp>
          <p:nvSpPr>
            <p:cNvPr id="44" name="Freeform: Shape 821">
              <a:extLst>
                <a:ext uri="{FF2B5EF4-FFF2-40B4-BE49-F238E27FC236}">
                  <a16:creationId xmlns:a16="http://schemas.microsoft.com/office/drawing/2014/main" id="{30B29DB6-DD6B-41D2-86F9-143DAA6891C6}"/>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9A8089A-D3E8-49C4-A32E-39DA937738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3E9F417-57B9-441F-A00A-16CB8EC5526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8EB92613-CD14-4333-B83E-8DD6D5036B6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9FFCC0E-EB82-4E84-A305-F75AE4BC04D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3C3A3FE-9997-48AD-BB8A-9406E120745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27BF7EB-3587-454B-B879-9D78E8DBE760}"/>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Cylinder 828">
              <a:extLst>
                <a:ext uri="{FF2B5EF4-FFF2-40B4-BE49-F238E27FC236}">
                  <a16:creationId xmlns:a16="http://schemas.microsoft.com/office/drawing/2014/main" id="{7733CC24-8D1D-420D-8A3B-C2E6CB398DC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is processed using DW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results are cached in remote storage so subsequent requests can be served immediately</a:t>
            </a:r>
          </a:p>
        </p:txBody>
      </p:sp>
      <p:grpSp>
        <p:nvGrpSpPr>
          <p:cNvPr id="104" name="Group 103">
            <a:extLst>
              <a:ext uri="{FF2B5EF4-FFF2-40B4-BE49-F238E27FC236}">
                <a16:creationId xmlns:a16="http://schemas.microsoft.com/office/drawing/2014/main" id="{4FFB9EBA-7BE3-40F5-BAEB-050BFBE0D74D}"/>
              </a:ext>
            </a:extLst>
          </p:cNvPr>
          <p:cNvGrpSpPr/>
          <p:nvPr/>
        </p:nvGrpSpPr>
        <p:grpSpPr>
          <a:xfrm>
            <a:off x="8892762" y="1853564"/>
            <a:ext cx="460339" cy="452070"/>
            <a:chOff x="2549926" y="1227604"/>
            <a:chExt cx="5177116" cy="5084148"/>
          </a:xfrm>
        </p:grpSpPr>
        <p:sp>
          <p:nvSpPr>
            <p:cNvPr id="105" name="Freeform: Shape 821">
              <a:extLst>
                <a:ext uri="{FF2B5EF4-FFF2-40B4-BE49-F238E27FC236}">
                  <a16:creationId xmlns:a16="http://schemas.microsoft.com/office/drawing/2014/main" id="{8F167DBE-021F-47E8-B1C5-83A556F2E94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0D8B7F2F-B2F6-4C7F-BDDB-6B7ED0AD516D}"/>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1B8EB14-28F0-4277-BBD6-202F6F1AF66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86BAA028-4786-4A93-A52A-D87A64F61C8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C0D31CB4-8821-430E-8CF3-A7A866A8ADE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A1A97E21-C508-47D3-ACED-4E569B390B1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DF1E3EA-155A-4A7B-ABF6-80549AB2209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Cylinder 828">
              <a:extLst>
                <a:ext uri="{FF2B5EF4-FFF2-40B4-BE49-F238E27FC236}">
                  <a16:creationId xmlns:a16="http://schemas.microsoft.com/office/drawing/2014/main" id="{1C56E0EA-547A-4F19-AED3-90507EED2139}"/>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1137FA65-EC7B-45BE-9406-6B915EAC1538}"/>
              </a:ext>
            </a:extLst>
          </p:cNvPr>
          <p:cNvGrpSpPr/>
          <p:nvPr/>
        </p:nvGrpSpPr>
        <p:grpSpPr>
          <a:xfrm>
            <a:off x="8370450" y="2418697"/>
            <a:ext cx="296258" cy="296258"/>
            <a:chOff x="1359413" y="3286137"/>
            <a:chExt cx="332509" cy="332509"/>
          </a:xfrm>
        </p:grpSpPr>
        <p:sp>
          <p:nvSpPr>
            <p:cNvPr id="114" name="Oval 113">
              <a:extLst>
                <a:ext uri="{FF2B5EF4-FFF2-40B4-BE49-F238E27FC236}">
                  <a16:creationId xmlns:a16="http://schemas.microsoft.com/office/drawing/2014/main" id="{DEA3AF98-87AD-40B8-890A-976E489250B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 Placeholder 5">
              <a:extLst>
                <a:ext uri="{FF2B5EF4-FFF2-40B4-BE49-F238E27FC236}">
                  <a16:creationId xmlns:a16="http://schemas.microsoft.com/office/drawing/2014/main" id="{0ECEC363-F324-481F-B050-258015544F84}"/>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3</a:t>
              </a:r>
            </a:p>
          </p:txBody>
        </p:sp>
      </p:grpSp>
      <p:sp>
        <p:nvSpPr>
          <p:cNvPr id="116" name="Arrow: Right 115">
            <a:extLst>
              <a:ext uri="{FF2B5EF4-FFF2-40B4-BE49-F238E27FC236}">
                <a16:creationId xmlns:a16="http://schemas.microsoft.com/office/drawing/2014/main" id="{F225E6D2-551F-4ED1-994F-A0A159F9EE65}"/>
              </a:ext>
            </a:extLst>
          </p:cNvPr>
          <p:cNvSpPr/>
          <p:nvPr/>
        </p:nvSpPr>
        <p:spPr bwMode="auto">
          <a:xfrm>
            <a:off x="9495441" y="1964270"/>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81432" y="1770528"/>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1ACB82-2883-4AA4-848D-6B848452B3CB}"/>
              </a:ext>
            </a:extLst>
          </p:cNvPr>
          <p:cNvGrpSpPr/>
          <p:nvPr/>
        </p:nvGrpSpPr>
        <p:grpSpPr>
          <a:xfrm>
            <a:off x="4701444" y="1434507"/>
            <a:ext cx="1892509" cy="930020"/>
            <a:chOff x="4182280" y="1406507"/>
            <a:chExt cx="1855569" cy="911867"/>
          </a:xfrm>
        </p:grpSpPr>
        <p:grpSp>
          <p:nvGrpSpPr>
            <p:cNvPr id="62" name="Group 61">
              <a:extLst>
                <a:ext uri="{FF2B5EF4-FFF2-40B4-BE49-F238E27FC236}">
                  <a16:creationId xmlns:a16="http://schemas.microsoft.com/office/drawing/2014/main" id="{4DA78674-537D-4AC8-8FE0-63E01DD4B414}"/>
                </a:ext>
              </a:extLst>
            </p:cNvPr>
            <p:cNvGrpSpPr/>
            <p:nvPr/>
          </p:nvGrpSpPr>
          <p:grpSpPr>
            <a:xfrm>
              <a:off x="5460533" y="1855344"/>
              <a:ext cx="451354" cy="443246"/>
              <a:chOff x="2549926" y="1227604"/>
              <a:chExt cx="5177116" cy="5084148"/>
            </a:xfrm>
          </p:grpSpPr>
          <p:sp>
            <p:nvSpPr>
              <p:cNvPr id="63" name="Freeform: Shape 821">
                <a:extLst>
                  <a:ext uri="{FF2B5EF4-FFF2-40B4-BE49-F238E27FC236}">
                    <a16:creationId xmlns:a16="http://schemas.microsoft.com/office/drawing/2014/main" id="{65E8120E-F9D0-423F-85DA-0C76417C1B3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B7CD18C1-B951-421C-BB82-79279410D2D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7317730A-FBE4-46B5-896C-0CB275917C5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662CB80C-51FD-449D-A680-912ABBC62C3D}"/>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19EF6EC-42D9-4ECD-B863-4458F4D4C8E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603DEC01-6E65-4AD1-84C5-DE8ED63EF505}"/>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23E625D-F1E2-42F4-B421-810134B6124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Cylinder 828">
                <a:extLst>
                  <a:ext uri="{FF2B5EF4-FFF2-40B4-BE49-F238E27FC236}">
                    <a16:creationId xmlns:a16="http://schemas.microsoft.com/office/drawing/2014/main" id="{F9C951D6-0C48-4EA2-AB36-EF8CD98A46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5406724" y="1406507"/>
              <a:ext cx="631125" cy="631125"/>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4738876" y="1878768"/>
              <a:ext cx="454430" cy="239584"/>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BAD80A">
                    <a:lumMod val="75000"/>
                  </a:srgbClr>
                </a:soli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4182280" y="1567279"/>
              <a:ext cx="352315" cy="751095"/>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4692441" y="1607232"/>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BAD80A">
                      <a:lumMod val="75000"/>
                    </a:srgbClr>
                  </a:solidFill>
                  <a:effectLst/>
                  <a:uLnTx/>
                  <a:uFillTx/>
                  <a:latin typeface="Segoe UI"/>
                  <a:ea typeface="+mn-ea"/>
                  <a:cs typeface="+mn-cs"/>
                </a:rPr>
                <a:t>01010100010100101010</a:t>
              </a: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404812" y="1695850"/>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4</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grpSp>
          <p:nvGrpSpPr>
            <p:cNvPr id="151" name="Group 150">
              <a:extLst>
                <a:ext uri="{FF2B5EF4-FFF2-40B4-BE49-F238E27FC236}">
                  <a16:creationId xmlns:a16="http://schemas.microsoft.com/office/drawing/2014/main" id="{E5A486D5-3D9F-48BE-890D-7E8835953F74}"/>
                </a:ext>
              </a:extLst>
            </p:cNvPr>
            <p:cNvGrpSpPr/>
            <p:nvPr/>
          </p:nvGrpSpPr>
          <p:grpSpPr>
            <a:xfrm>
              <a:off x="2257391" y="3991220"/>
              <a:ext cx="451354" cy="443246"/>
              <a:chOff x="2549926" y="1227604"/>
              <a:chExt cx="5177116" cy="5084148"/>
            </a:xfrm>
          </p:grpSpPr>
          <p:sp>
            <p:nvSpPr>
              <p:cNvPr id="152" name="Freeform: Shape 821">
                <a:extLst>
                  <a:ext uri="{FF2B5EF4-FFF2-40B4-BE49-F238E27FC236}">
                    <a16:creationId xmlns:a16="http://schemas.microsoft.com/office/drawing/2014/main" id="{C5EE487E-7DAC-4C08-9369-AF2EA03C29C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69A3ED5A-CA40-4A66-9939-C9BE1D11DE0E}"/>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C097E395-DFBD-4613-A531-7C35E274B2B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AB9F761A-43C4-49C2-9D4F-982DA406E49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4CC5301-3AA7-4493-937B-DD91A11EE4A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66E5EC6B-F50B-4494-A91D-2461F1F4AB3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BA3CB10F-DE63-4423-8FA0-6D6DA229471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Cylinder 828">
                <a:extLst>
                  <a:ext uri="{FF2B5EF4-FFF2-40B4-BE49-F238E27FC236}">
                    <a16:creationId xmlns:a16="http://schemas.microsoft.com/office/drawing/2014/main" id="{88D42EEC-26A6-4794-844C-56D2E556414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5</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F9441E8A-7791-4A73-A6F1-E89EEA3C79D3}"/>
                </a:ext>
              </a:extLst>
            </p:cNvPr>
            <p:cNvGrpSpPr/>
            <p:nvPr/>
          </p:nvGrpSpPr>
          <p:grpSpPr>
            <a:xfrm>
              <a:off x="4406538" y="4682098"/>
              <a:ext cx="401007" cy="393803"/>
              <a:chOff x="2549926" y="1227604"/>
              <a:chExt cx="5177116" cy="5084148"/>
            </a:xfrm>
          </p:grpSpPr>
          <p:sp>
            <p:nvSpPr>
              <p:cNvPr id="195" name="Freeform: Shape 821">
                <a:extLst>
                  <a:ext uri="{FF2B5EF4-FFF2-40B4-BE49-F238E27FC236}">
                    <a16:creationId xmlns:a16="http://schemas.microsoft.com/office/drawing/2014/main" id="{E000B0C4-86A7-424F-9BA7-487C313059A7}"/>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7AB1BC91-B37B-4F8E-936D-29FE1689673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C030753-210F-4920-A596-E0FDE66D8F2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4C9FE87B-18AF-4708-B7FE-241C15BA627A}"/>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FD3E8D11-258F-4740-B868-B55447F62C9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BD655DB5-9194-48B4-88A7-2ADFD6417F6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8935B012-7058-4CBA-9DC6-54DA8C725EC8}"/>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Cylinder 828">
                <a:extLst>
                  <a:ext uri="{FF2B5EF4-FFF2-40B4-BE49-F238E27FC236}">
                    <a16:creationId xmlns:a16="http://schemas.microsoft.com/office/drawing/2014/main" id="{95897C63-3B17-4477-A240-C1EC2466E0A9}"/>
                  </a:ext>
                </a:extLst>
              </p:cNvPr>
              <p:cNvSpPr/>
              <p:nvPr/>
            </p:nvSpPr>
            <p:spPr bwMode="auto">
              <a:xfrm>
                <a:off x="5335724" y="3170126"/>
                <a:ext cx="2391318" cy="3141626"/>
              </a:xfrm>
              <a:prstGeom prst="can">
                <a:avLst>
                  <a:gd name="adj" fmla="val 39530"/>
                </a:avLst>
              </a:prstGeom>
              <a:solidFill>
                <a:srgbClr val="C0000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1417AB6-8C1A-4BB5-8D36-85633B9B7936}"/>
              </a:ext>
            </a:extLst>
          </p:cNvPr>
          <p:cNvGrpSpPr/>
          <p:nvPr/>
        </p:nvGrpSpPr>
        <p:grpSpPr>
          <a:xfrm>
            <a:off x="8377072" y="3711672"/>
            <a:ext cx="3021687" cy="1922536"/>
            <a:chOff x="425280" y="4072042"/>
            <a:chExt cx="2962707" cy="1885010"/>
          </a:xfrm>
        </p:grpSpPr>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41261" y="5250768"/>
              <a:ext cx="2546726"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425280" y="5264049"/>
              <a:ext cx="290475" cy="290475"/>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6</a:t>
                </a:r>
              </a:p>
            </p:txBody>
          </p:sp>
        </p:grpSp>
        <p:grpSp>
          <p:nvGrpSpPr>
            <p:cNvPr id="211" name="Group 210">
              <a:extLst>
                <a:ext uri="{FF2B5EF4-FFF2-40B4-BE49-F238E27FC236}">
                  <a16:creationId xmlns:a16="http://schemas.microsoft.com/office/drawing/2014/main" id="{933CB9F6-6924-413C-82C1-6BC29501EEEE}"/>
                </a:ext>
              </a:extLst>
            </p:cNvPr>
            <p:cNvGrpSpPr/>
            <p:nvPr/>
          </p:nvGrpSpPr>
          <p:grpSpPr>
            <a:xfrm>
              <a:off x="2079000" y="4531127"/>
              <a:ext cx="451354" cy="443246"/>
              <a:chOff x="2549926" y="1227604"/>
              <a:chExt cx="5177116" cy="5084148"/>
            </a:xfrm>
          </p:grpSpPr>
          <p:sp>
            <p:nvSpPr>
              <p:cNvPr id="212" name="Freeform: Shape 821">
                <a:extLst>
                  <a:ext uri="{FF2B5EF4-FFF2-40B4-BE49-F238E27FC236}">
                    <a16:creationId xmlns:a16="http://schemas.microsoft.com/office/drawing/2014/main" id="{F61D3B20-39F1-4B4F-8CB8-067E8F27DDF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F25BCCB-3F6B-41F7-887F-527391D4CEE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1A4B8150-6C10-407E-BAF5-C976FDC19A4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5E205F4D-BDB4-4ACA-941E-2DF317078F28}"/>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7C4D3D2-4BD6-47E9-A9B4-FBDA7035B50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96D7CA2-2F39-480F-AB2F-C30E7853E85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5F3304A3-C7E4-42A5-814A-6EF6EFDA95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Cylinder 828">
                <a:extLst>
                  <a:ext uri="{FF2B5EF4-FFF2-40B4-BE49-F238E27FC236}">
                    <a16:creationId xmlns:a16="http://schemas.microsoft.com/office/drawing/2014/main" id="{1E605C81-ADAA-42B1-A89E-24073FBBD0E7}"/>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1444464" y="4610141"/>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943154" y="4305352"/>
              <a:ext cx="352315" cy="751095"/>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461" y="4493297"/>
              <a:ext cx="523001" cy="523001"/>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2061610" y="4072042"/>
              <a:ext cx="631125" cy="63112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75584394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5209296"/>
          </a:xfrm>
        </p:spPr>
        <p:txBody>
          <a:bodyPr/>
          <a:lstStyle/>
          <a:p>
            <a:r>
              <a:rPr lang="en-US">
                <a:solidFill>
                  <a:schemeClr val="tx2"/>
                </a:solidFill>
              </a:rPr>
              <a:t>Overview</a:t>
            </a:r>
          </a:p>
          <a:p>
            <a:pPr>
              <a:spcBef>
                <a:spcPts val="612"/>
              </a:spcBef>
            </a:pPr>
            <a:r>
              <a:rPr lang="en-US" sz="1632">
                <a:latin typeface="+mn-lt"/>
              </a:rPr>
              <a:t>Indexed views cache the schema and data for a view in DW remote storage. They are useful for improving the performance of ‘SELECT’ statement queries that include aggregations</a:t>
            </a:r>
          </a:p>
          <a:p>
            <a:pPr>
              <a:spcBef>
                <a:spcPts val="612"/>
              </a:spcBef>
            </a:pPr>
            <a:r>
              <a:rPr lang="en-US" sz="1632">
                <a:latin typeface="+mn-lt"/>
              </a:rPr>
              <a:t>Indexed views are automatically updated when data in underlying tables are changed. This is a synchronous operation that occurs as soon as the data is changed.</a:t>
            </a:r>
          </a:p>
          <a:p>
            <a:pPr>
              <a:spcBef>
                <a:spcPts val="612"/>
              </a:spcBef>
            </a:pPr>
            <a:r>
              <a:rPr lang="en-US" sz="1632">
                <a:latin typeface="+mn-lt"/>
              </a:rPr>
              <a:t>The auto caching functionality allows SQL DW Query Optimizer to consider using indexed view even if the view is not referenced in the query. </a:t>
            </a:r>
          </a:p>
          <a:p>
            <a:pPr defTabSz="932597">
              <a:lnSpc>
                <a:spcPct val="100000"/>
              </a:lnSpc>
              <a:spcAft>
                <a:spcPts val="0"/>
              </a:spcAft>
              <a:buSzTx/>
            </a:pPr>
            <a:r>
              <a:rPr lang="en-US" sz="1632">
                <a:solidFill>
                  <a:prstClr val="black"/>
                </a:solidFill>
                <a:latin typeface="+mn-lt"/>
              </a:rPr>
              <a:t>Supported aggregations: MAX, MIN, AVG, COUNT, COUNT_BIG, SUM, VAR, STDEV</a:t>
            </a:r>
          </a:p>
          <a:p>
            <a:pPr>
              <a:spcBef>
                <a:spcPts val="612"/>
              </a:spcBef>
            </a:pPr>
            <a:endParaRPr lang="en-US" sz="1632">
              <a:latin typeface="+mn-lt"/>
            </a:endParaRPr>
          </a:p>
          <a:p>
            <a:endParaRPr lang="en-US"/>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981076"/>
            <a:ext cx="6217356" cy="4800567"/>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INDEXED VIEW</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28" b="0" i="0" u="none" strike="noStrike" kern="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vw_Orders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DISTRIBUTION = ROUND_ROBIN </a:t>
            </a:r>
            <a:r>
              <a:rPr kumimoji="0" lang="en-US" sz="1428" b="0" i="0" u="none" strike="noStrike" kern="0" cap="none" spc="0" normalizeH="0" baseline="0" noProof="0">
                <a:ln>
                  <a:noFill/>
                </a:ln>
                <a:solidFill>
                  <a:srgbClr val="FFFFFF">
                    <a:lumMod val="75000"/>
                  </a:srgbClr>
                </a:solidFill>
                <a:effectLst/>
                <a:uLnTx/>
                <a:uFillTx/>
                <a:latin typeface="Consolas" panose="020B0609020204030204" pitchFamily="49" charset="0"/>
                <a:ea typeface="+mn-ea"/>
                <a:cs typeface="+mn-cs"/>
              </a:rPr>
              <a:t>|</a:t>
            </a:r>
            <a:endPar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   HASH(</a:t>
            </a:r>
            <a:r>
              <a:rPr kumimoji="0" lang="en-US" sz="1428" b="0" i="0" u="none" strike="noStrike" kern="0" cap="none" spc="0" normalizeH="0" baseline="0" noProof="0" err="1">
                <a:ln>
                  <a:noFill/>
                </a:ln>
                <a:solidFill>
                  <a:srgbClr val="FFFFFF">
                    <a:lumMod val="65000"/>
                  </a:srgbClr>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SELECT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UnitPrice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OrderQty</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AS Revenue</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COUNT_BIG(*) AS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OrderCount</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SalesOrderDetail</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  BY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GO</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Disable index view and put it in suspended mode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DISABLE;</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Re-enable index view by rebuilding it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REBUILD;</a:t>
            </a:r>
            <a:endParaRPr kumimoji="0" lang="en-US" sz="3672" b="0" i="0" u="none" strike="noStrike" kern="0" cap="none" spc="0" normalizeH="0" baseline="0" noProof="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a:t>
            </a:r>
          </a:p>
        </p:txBody>
      </p:sp>
    </p:spTree>
    <p:extLst>
      <p:ext uri="{BB962C8B-B14F-4D97-AF65-F5344CB8AC3E}">
        <p14:creationId xmlns:p14="http://schemas.microsoft.com/office/powerpoint/2010/main" val="141090355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103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Lots of data shuffles and joins needed to complete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 relevant indexed views created on the data warehouse</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3868909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 for query</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 INDEXED VIEW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nbViewCS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AS</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sales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cust.sk = sales.sk</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E3D9302D-53C9-48E4-9DC2-05F749C740CD}"/>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a:t>
            </a:r>
            <a:r>
              <a:rPr kumimoji="0" lang="en-US" sz="1428" b="0" i="0" u="none" strike="noStrike" kern="120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customer_id</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column</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ON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806481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a:latin typeface="+mn-lt"/>
              </a:rPr>
              <a:t>The SQL Data Warehouse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no changes have been made to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6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Optimizer leverages materialized view to reduce data shuffles and joins needed</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026458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Adaptive cache</a:t>
            </a:r>
          </a:p>
        </p:txBody>
      </p:sp>
    </p:spTree>
    <p:extLst>
      <p:ext uri="{BB962C8B-B14F-4D97-AF65-F5344CB8AC3E}">
        <p14:creationId xmlns:p14="http://schemas.microsoft.com/office/powerpoint/2010/main" val="351885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5644193" cy="2221065"/>
          </a:xfrm>
        </p:spPr>
        <p:txBody>
          <a:bodyPr/>
          <a:lstStyle/>
          <a:p>
            <a:r>
              <a:rPr lang="en-US" dirty="0">
                <a:solidFill>
                  <a:schemeClr val="tx2"/>
                </a:solidFill>
              </a:rPr>
              <a:t>Overview</a:t>
            </a:r>
          </a:p>
          <a:p>
            <a:r>
              <a:rPr lang="en-US" sz="1632" dirty="0">
                <a:latin typeface="+mn-lt"/>
              </a:rPr>
              <a:t>Queries against tables with ordered columnstore segments can take advantage of improved segment elimination to drastically reduce the time needed to service a query.</a:t>
            </a:r>
          </a:p>
          <a:p>
            <a:endParaRPr lang="en-US" sz="1632" dirty="0">
              <a:latin typeface="+mn-lt"/>
            </a:endParaRPr>
          </a:p>
          <a:p>
            <a:r>
              <a:rPr lang="en-US" sz="1632" dirty="0">
                <a:latin typeface="+mn-lt"/>
              </a:rPr>
              <a:t>Columnstore Segments are automatically updated as data is inserted, updated, or deleted in data warehouse tables.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141882" cy="754061"/>
          </a:xfrm>
        </p:spPr>
        <p:txBody>
          <a:bodyPr/>
          <a:lstStyle/>
          <a:p>
            <a:r>
              <a:rPr lang="en-US" dirty="0"/>
              <a:t>Ordered Columnstore Segments</a:t>
            </a:r>
            <a:endParaRPr lang="en-US" dirty="0">
              <a:solidFill>
                <a:srgbClr val="FF0000"/>
              </a:solidFill>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H2 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Clustered Columnstore Index &gt; Ordered Columnstore Segments</a:t>
            </a:r>
          </a:p>
        </p:txBody>
      </p:sp>
      <p:sp>
        <p:nvSpPr>
          <p:cNvPr id="9" name="Rectangle 8">
            <a:extLst>
              <a:ext uri="{FF2B5EF4-FFF2-40B4-BE49-F238E27FC236}">
                <a16:creationId xmlns:a16="http://schemas.microsoft.com/office/drawing/2014/main" id="{34B2EFA8-0B64-44B8-8908-E4A59C968CEC}"/>
              </a:ext>
            </a:extLst>
          </p:cNvPr>
          <p:cNvSpPr/>
          <p:nvPr/>
        </p:nvSpPr>
        <p:spPr>
          <a:xfrm>
            <a:off x="6476351" y="844736"/>
            <a:ext cx="5774664" cy="5840766"/>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Table with Ordered Columnstore Index </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sortedOrderTable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Date     </a:t>
            </a:r>
            <a:r>
              <a:rPr kumimoji="0" lang="en-US" sz="1428"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CLUSTERED COLUMNSTORE INDEX 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Clustered Columnstore Index on existing table</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 CLUSTERED COLUMNSTORE INDEX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cciOrderId</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dbo.OrderTable</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Insert data into table with ordered columnstore index</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 INTO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sortedOrderTable</a:t>
            </a:r>
            <a:endPar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(1, </a:t>
            </a:r>
            <a:r>
              <a:rPr kumimoji="0" lang="en-US" sz="1428"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'01-01-2019','Dave’, 'UK'</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11" name="Picture 2" descr="Loading into a clustered columnstore index">
            <a:extLst>
              <a:ext uri="{FF2B5EF4-FFF2-40B4-BE49-F238E27FC236}">
                <a16:creationId xmlns:a16="http://schemas.microsoft.com/office/drawing/2014/main" id="{25EAE2EB-A828-4787-8395-8F3BF56E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3" y="3669688"/>
            <a:ext cx="4916952"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86934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4" y="1142880"/>
            <a:ext cx="4789913" cy="4746027"/>
          </a:xfrm>
        </p:spPr>
        <p:txBody>
          <a:bodyPr/>
          <a:lstStyle/>
          <a:p>
            <a:r>
              <a:rPr lang="en-US" dirty="0">
                <a:solidFill>
                  <a:schemeClr val="tx2"/>
                </a:solidFill>
              </a:rPr>
              <a:t>Overview</a:t>
            </a:r>
          </a:p>
          <a:p>
            <a:r>
              <a:rPr lang="en-US" sz="1632" dirty="0">
                <a:latin typeface="+mn-lt"/>
              </a:rPr>
              <a:t>Specifies that statements cannot read data that has been modified but not committed by other transactions. </a:t>
            </a:r>
          </a:p>
          <a:p>
            <a:r>
              <a:rPr lang="en-US" sz="1632" dirty="0">
                <a:latin typeface="+mn-lt"/>
              </a:rPr>
              <a:t>This prevents dirty reads.</a:t>
            </a:r>
          </a:p>
          <a:p>
            <a:r>
              <a:rPr lang="en-US" dirty="0">
                <a:solidFill>
                  <a:schemeClr val="tx2"/>
                </a:solidFill>
              </a:rPr>
              <a:t>Isolation level </a:t>
            </a:r>
          </a:p>
          <a:p>
            <a:r>
              <a:rPr lang="en-US" sz="1632" b="1" dirty="0">
                <a:latin typeface="+mn-lt"/>
              </a:rPr>
              <a:t>READ_COMMITTED_SNAPSHOT </a:t>
            </a:r>
          </a:p>
          <a:p>
            <a:r>
              <a:rPr lang="en-US" sz="1632" b="1" dirty="0">
                <a:latin typeface="+mn-lt"/>
              </a:rPr>
              <a:t>OFF</a:t>
            </a:r>
            <a:r>
              <a:rPr lang="en-US" sz="1632" dirty="0">
                <a:latin typeface="+mn-lt"/>
              </a:rPr>
              <a:t> (Default) – Uses shared locks to prevent other transactions from modifying rows while running a read operation</a:t>
            </a:r>
          </a:p>
          <a:p>
            <a:r>
              <a:rPr lang="en-US" sz="1632" b="1" dirty="0">
                <a:latin typeface="+mn-lt"/>
              </a:rPr>
              <a:t>ON</a:t>
            </a:r>
            <a:r>
              <a:rPr lang="en-US" sz="1632" dirty="0">
                <a:latin typeface="+mn-lt"/>
              </a:rPr>
              <a:t> – Uses row versioning to present each statement with a </a:t>
            </a:r>
            <a:r>
              <a:rPr lang="en-US" sz="1632" dirty="0" err="1">
                <a:latin typeface="+mn-lt"/>
              </a:rPr>
              <a:t>transactionally</a:t>
            </a:r>
            <a:r>
              <a:rPr lang="en-US" sz="1632" dirty="0">
                <a:latin typeface="+mn-lt"/>
              </a:rPr>
              <a:t> consistent snapshot of the data as it existed at the start of the statement. Locks are not used to protect the data from updates.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928767" cy="754061"/>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483890" y="1486420"/>
            <a:ext cx="4947777" cy="67044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ALTER DATABASE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MyDatabase</a:t>
            </a:r>
            <a:endPar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READ_COMMITTED_SNAPSHOT ON</a:t>
            </a:r>
            <a:endPar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Mar’2019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Snapshot Isolation</a:t>
            </a:r>
          </a:p>
        </p:txBody>
      </p:sp>
    </p:spTree>
    <p:extLst>
      <p:ext uri="{BB962C8B-B14F-4D97-AF65-F5344CB8AC3E}">
        <p14:creationId xmlns:p14="http://schemas.microsoft.com/office/powerpoint/2010/main" val="28550196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8B2DF6-8A20-458A-9830-076C34DA7AF0}"/>
              </a:ext>
            </a:extLst>
          </p:cNvPr>
          <p:cNvSpPr/>
          <p:nvPr/>
        </p:nvSpPr>
        <p:spPr bwMode="auto">
          <a:xfrm>
            <a:off x="5605921" y="1064486"/>
            <a:ext cx="6754309" cy="5793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1735953"/>
          </a:xfrm>
        </p:spPr>
        <p:txBody>
          <a:bodyPr/>
          <a:lstStyle/>
          <a:p>
            <a:r>
              <a:rPr lang="en-US" dirty="0">
                <a:solidFill>
                  <a:schemeClr val="tx2"/>
                </a:solidFill>
              </a:rPr>
              <a:t>Overview</a:t>
            </a:r>
          </a:p>
          <a:p>
            <a:pPr>
              <a:spcBef>
                <a:spcPts val="612"/>
              </a:spcBef>
            </a:pPr>
            <a:r>
              <a:rPr lang="en-US" sz="1632" dirty="0">
                <a:latin typeface="+mn-lt"/>
              </a:rPr>
              <a:t>The JSON format enables representation of complex or hierarchical data structures in tables. </a:t>
            </a:r>
          </a:p>
          <a:p>
            <a:pPr>
              <a:spcBef>
                <a:spcPts val="612"/>
              </a:spcBef>
            </a:pPr>
            <a:r>
              <a:rPr lang="en-US" sz="1632" dirty="0">
                <a:latin typeface="+mn-lt"/>
              </a:rPr>
              <a:t>JSON data is stored using standard NVARCHAR table columns.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557932"/>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Create Table with column for JSON string</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BIGINT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NVARCHAR(150)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NVARCHAR(3000) NOT NULL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NVARCHAR column for JSON</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ROUND_ROBIN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Populate table with semi-structured data</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INTO</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( 101,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CustomerId</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'Bahrain'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Country</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N</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"AW73565",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 { "Number":"SO43659",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"Date":"2011-05-31T00:00:00"</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"Item":  { "Price":2024.40, "Quantity":1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OrderDetails</a:t>
            </a:r>
            <a:endPar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Tree>
    <p:extLst>
      <p:ext uri="{BB962C8B-B14F-4D97-AF65-F5344CB8AC3E}">
        <p14:creationId xmlns:p14="http://schemas.microsoft.com/office/powerpoint/2010/main" val="31520162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C10DAA-FCDC-4CB1-9393-79F466BDF343}"/>
              </a:ext>
            </a:extLst>
          </p:cNvPr>
          <p:cNvSpPr/>
          <p:nvPr/>
        </p:nvSpPr>
        <p:spPr bwMode="auto">
          <a:xfrm>
            <a:off x="5605921" y="3852877"/>
            <a:ext cx="6613006" cy="2713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0E3601D-C57E-4A37-A2CF-71C6AFCF910E}"/>
              </a:ext>
            </a:extLst>
          </p:cNvPr>
          <p:cNvSpPr/>
          <p:nvPr/>
        </p:nvSpPr>
        <p:spPr bwMode="auto">
          <a:xfrm>
            <a:off x="5605921" y="1142881"/>
            <a:ext cx="6613006" cy="2436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4509009" cy="2895238"/>
          </a:xfrm>
        </p:spPr>
        <p:txBody>
          <a:bodyPr/>
          <a:lstStyle/>
          <a:p>
            <a:r>
              <a:rPr lang="en-US" dirty="0">
                <a:solidFill>
                  <a:schemeClr val="tx2"/>
                </a:solidFill>
              </a:rPr>
              <a:t>Overview</a:t>
            </a:r>
          </a:p>
          <a:p>
            <a:pPr>
              <a:spcBef>
                <a:spcPts val="612"/>
              </a:spcBef>
            </a:pPr>
            <a:r>
              <a:rPr lang="en-US" sz="1632" dirty="0">
                <a:latin typeface="+mn-lt"/>
              </a:rPr>
              <a:t>Read JSON data stored in a string column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ISJSON – </a:t>
            </a:r>
            <a:r>
              <a:rPr lang="en-US" sz="1632" dirty="0">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dirty="0">
                <a:solidFill>
                  <a:srgbClr val="0000FF"/>
                </a:solidFill>
                <a:latin typeface="+mn-lt"/>
              </a:rPr>
              <a:t>JSON_VALUE </a:t>
            </a:r>
            <a:r>
              <a:rPr lang="en-US" sz="1632" dirty="0">
                <a:latin typeface="+mn-lt"/>
              </a:rPr>
              <a:t>– extract a scalar value from a JSON string</a:t>
            </a:r>
          </a:p>
          <a:p>
            <a:pPr marL="291436" indent="-291436">
              <a:spcBef>
                <a:spcPts val="612"/>
              </a:spcBef>
              <a:buFont typeface="Arial" panose="020B0604020202020204" pitchFamily="34" charset="0"/>
              <a:buChar char="•"/>
            </a:pPr>
            <a:r>
              <a:rPr lang="en-US" sz="1632" dirty="0">
                <a:solidFill>
                  <a:srgbClr val="0000FF"/>
                </a:solidFill>
                <a:latin typeface="+mn-lt"/>
              </a:rPr>
              <a:t>JSON_QUERY </a:t>
            </a:r>
            <a:r>
              <a:rPr lang="en-US" sz="1632" dirty="0">
                <a:latin typeface="+mn-lt"/>
              </a:rPr>
              <a:t>– extract a JSON object or array from a JSON string</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0"/>
            <a:ext cx="6217356" cy="99062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Return all rows with valid JSON data</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WHERE  ISJSON</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&gt; 0</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340234"/>
          <a:ext cx="6044738" cy="714996"/>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 "Price":2024.40, "Quantity":1 }}]</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86826" y="3974387"/>
            <a:ext cx="6217356" cy="143885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Extract values from JSON string</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Country,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JSON_VALUE</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494949"/>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AS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JSON_QUERY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'$.Item'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ItemDetails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89090"/>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a:solidFill>
                            <a:schemeClr val="bg1"/>
                          </a:solidFill>
                          <a:latin typeface="+mj-lt"/>
                        </a:rPr>
                        <a:t>Country</a:t>
                      </a: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ItemDetails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 "Price":2024.40, "Quantity":1 }</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97585730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5A04B-D9CE-4F79-AA8C-DE04BCAC8A01}"/>
              </a:ext>
            </a:extLst>
          </p:cNvPr>
          <p:cNvSpPr/>
          <p:nvPr/>
        </p:nvSpPr>
        <p:spPr bwMode="auto">
          <a:xfrm>
            <a:off x="5605921" y="3008357"/>
            <a:ext cx="6613006" cy="3934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A739BB8-70B5-4073-8461-620DA8DB6E1A}"/>
              </a:ext>
            </a:extLst>
          </p:cNvPr>
          <p:cNvSpPr/>
          <p:nvPr/>
        </p:nvSpPr>
        <p:spPr bwMode="auto">
          <a:xfrm>
            <a:off x="5605921" y="1142881"/>
            <a:ext cx="6613006" cy="172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3288009"/>
          </a:xfrm>
        </p:spPr>
        <p:txBody>
          <a:bodyPr/>
          <a:lstStyle/>
          <a:p>
            <a:r>
              <a:rPr lang="en-US" dirty="0">
                <a:solidFill>
                  <a:schemeClr val="tx2"/>
                </a:solidFill>
              </a:rPr>
              <a:t>Overview</a:t>
            </a:r>
          </a:p>
          <a:p>
            <a:pPr>
              <a:spcBef>
                <a:spcPts val="612"/>
              </a:spcBef>
            </a:pPr>
            <a:r>
              <a:rPr lang="en-US" sz="1632" dirty="0">
                <a:latin typeface="+mn-lt"/>
              </a:rPr>
              <a:t>Use standard table columns and values from JSON text in the same analytical query.</a:t>
            </a:r>
          </a:p>
          <a:p>
            <a:pPr>
              <a:spcBef>
                <a:spcPts val="612"/>
              </a:spcBef>
            </a:pPr>
            <a:r>
              <a:rPr lang="en-US" sz="1632" dirty="0">
                <a:latin typeface="+mn-lt"/>
              </a:rPr>
              <a:t>Modify JSON data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JSON_MODIFY </a:t>
            </a:r>
            <a:r>
              <a:rPr lang="en-US" sz="1632" dirty="0">
                <a:latin typeface="+mn-lt"/>
              </a:rPr>
              <a:t>– modifies a value in a JSON string</a:t>
            </a:r>
          </a:p>
          <a:p>
            <a:pPr marL="291436" indent="-291436">
              <a:spcBef>
                <a:spcPts val="612"/>
              </a:spcBef>
              <a:buFont typeface="Arial" panose="020B0604020202020204" pitchFamily="34" charset="0"/>
              <a:buChar char="•"/>
            </a:pPr>
            <a:r>
              <a:rPr lang="en-US" sz="1632" dirty="0">
                <a:solidFill>
                  <a:srgbClr val="0000FF"/>
                </a:solidFill>
                <a:latin typeface="+mn-lt"/>
              </a:rPr>
              <a:t>OPENJSON</a:t>
            </a:r>
            <a:r>
              <a:rPr lang="en-US" sz="1632" dirty="0">
                <a:latin typeface="+mn-lt"/>
              </a:rPr>
              <a:t> – convert JSON collection to a set of rows and columns</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75155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Modify Item Quantity value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UPDATE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JSON_MODIFY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'$.OrderDetails.Item.Quantity'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,2)</a:t>
            </a:r>
            <a:endPar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7" name="Rectangle 6">
            <a:extLst>
              <a:ext uri="{FF2B5EF4-FFF2-40B4-BE49-F238E27FC236}">
                <a16:creationId xmlns:a16="http://schemas.microsoft.com/office/drawing/2014/main" id="{B019A85D-F096-4B46-A083-744C81408E05}"/>
              </a:ext>
            </a:extLst>
          </p:cNvPr>
          <p:cNvSpPr/>
          <p:nvPr/>
        </p:nvSpPr>
        <p:spPr>
          <a:xfrm>
            <a:off x="5868040" y="3051667"/>
            <a:ext cx="5408864" cy="300765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Convert JSON collection to rows and columns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OrderDetails.OrderDate</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OrderDetails.OrderPrice</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CROSS APPLY OPENJSON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VARCHAR(50)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OrderNumber</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VARCHAR(100)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DATETIME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OrderPrice</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DECIMAL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Item.Price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OrderQuantity</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Item.Quantity</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4564057" cy="714996"/>
        </p:xfrm>
        <a:graphic>
          <a:graphicData uri="http://schemas.openxmlformats.org/drawingml/2006/table">
            <a:tbl>
              <a:tblPr firstRow="1" bandRow="1">
                <a:tableStyleId>{17292A2E-F333-43FB-9621-5CBBE7FDCDCB}</a:tableStyleId>
              </a:tblPr>
              <a:tblGrid>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a:t>
                      </a:r>
                      <a:r>
                        <a:rPr lang="en-US" sz="1000" kern="0" dirty="0">
                          <a:highlight>
                            <a:srgbClr val="F1F5C1"/>
                          </a:highlight>
                        </a:rPr>
                        <a:t>{ "Price":2024.40, "Quantity": 2}</a:t>
                      </a:r>
                      <a:r>
                        <a:rPr lang="en-US" sz="1000" kern="0" dirty="0"/>
                        <a:t>}]</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5" y="6094125"/>
          <a:ext cx="5068375" cy="714996"/>
        </p:xfrm>
        <a:graphic>
          <a:graphicData uri="http://schemas.openxmlformats.org/drawingml/2006/table">
            <a:tbl>
              <a:tblPr firstRow="1" bandRow="1">
                <a:tableStyleId>{17292A2E-F333-43FB-9621-5CBBE7FDCDCB}</a:tableStyleId>
              </a:tblPr>
              <a:tblGrid>
                <a:gridCol w="1281725">
                  <a:extLst>
                    <a:ext uri="{9D8B030D-6E8A-4147-A177-3AD203B41FA5}">
                      <a16:colId xmlns:a16="http://schemas.microsoft.com/office/drawing/2014/main" val="548712045"/>
                    </a:ext>
                  </a:extLst>
                </a:gridCol>
                <a:gridCol w="1281725">
                  <a:extLst>
                    <a:ext uri="{9D8B030D-6E8A-4147-A177-3AD203B41FA5}">
                      <a16:colId xmlns:a16="http://schemas.microsoft.com/office/drawing/2014/main" val="1702844357"/>
                    </a:ext>
                  </a:extLst>
                </a:gridCol>
                <a:gridCol w="1349712">
                  <a:extLst>
                    <a:ext uri="{9D8B030D-6E8A-4147-A177-3AD203B41FA5}">
                      <a16:colId xmlns:a16="http://schemas.microsoft.com/office/drawing/2014/main" val="1418428866"/>
                    </a:ext>
                  </a:extLst>
                </a:gridCol>
                <a:gridCol w="1155213">
                  <a:extLst>
                    <a:ext uri="{9D8B030D-6E8A-4147-A177-3AD203B41FA5}">
                      <a16:colId xmlns:a16="http://schemas.microsoft.com/office/drawing/2014/main" val="776802025"/>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OrderDate</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OrderPrice</a:t>
                      </a:r>
                      <a:endParaRPr lang="en-US" sz="1400" b="0" dirty="0">
                        <a:solidFill>
                          <a:schemeClr val="bg1"/>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15681442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algn="ctr" defTabSz="932563">
              <a:defRPr/>
            </a:pPr>
            <a:r>
              <a:rPr lang="en-US" sz="3672" spc="306">
                <a:solidFill>
                  <a:srgbClr val="0078D7"/>
                </a:solidFill>
              </a:rPr>
              <a:t>Accelerated database recovery</a:t>
            </a:r>
          </a:p>
        </p:txBody>
      </p:sp>
      <p:sp>
        <p:nvSpPr>
          <p:cNvPr id="6" name="Text Placeholder 2">
            <a:extLst>
              <a:ext uri="{FF2B5EF4-FFF2-40B4-BE49-F238E27FC236}">
                <a16:creationId xmlns:a16="http://schemas.microsoft.com/office/drawing/2014/main" id="{E29F4598-928E-4C33-BDA2-F513CCD187C4}"/>
              </a:ext>
            </a:extLst>
          </p:cNvPr>
          <p:cNvSpPr txBox="1">
            <a:spLocks/>
          </p:cNvSpPr>
          <p:nvPr/>
        </p:nvSpPr>
        <p:spPr>
          <a:xfrm>
            <a:off x="275481" y="1523871"/>
            <a:ext cx="6059333" cy="477087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48"/>
              <a:t>Overview</a:t>
            </a:r>
          </a:p>
          <a:p>
            <a:pPr lvl="1"/>
            <a:r>
              <a:rPr lang="en-US" sz="1836"/>
              <a:t>New SQL database engine feature</a:t>
            </a:r>
          </a:p>
          <a:p>
            <a:pPr lvl="1"/>
            <a:r>
              <a:rPr lang="en-US" sz="1836"/>
              <a:t>Redesigns the engine recovery process</a:t>
            </a:r>
          </a:p>
          <a:p>
            <a:pPr lvl="1"/>
            <a:r>
              <a:rPr lang="en-US" sz="1836"/>
              <a:t>Speeds up the 3 recovery phases</a:t>
            </a:r>
          </a:p>
          <a:p>
            <a:endParaRPr lang="en-US" sz="2448"/>
          </a:p>
          <a:p>
            <a:r>
              <a:rPr lang="en-US" sz="2448"/>
              <a:t>Benefits</a:t>
            </a:r>
          </a:p>
          <a:p>
            <a:pPr lvl="1"/>
            <a:r>
              <a:rPr lang="en-US" sz="1836"/>
              <a:t>Fast and consistent database recovery</a:t>
            </a:r>
          </a:p>
          <a:p>
            <a:pPr lvl="1"/>
            <a:r>
              <a:rPr lang="en-US" sz="1836"/>
              <a:t>Instantaneous transaction rollback</a:t>
            </a:r>
          </a:p>
          <a:p>
            <a:pPr lvl="1"/>
            <a:r>
              <a:rPr lang="en-US" sz="1836"/>
              <a:t>	Regardless of number or age of transactions</a:t>
            </a:r>
          </a:p>
          <a:p>
            <a:pPr lvl="1"/>
            <a:r>
              <a:rPr lang="en-US" sz="1836"/>
              <a:t>Fast pause and resume operations</a:t>
            </a:r>
          </a:p>
          <a:p>
            <a:pPr lvl="1"/>
            <a:endParaRPr lang="en-US" sz="1836"/>
          </a:p>
        </p:txBody>
      </p:sp>
      <p:pic>
        <p:nvPicPr>
          <p:cNvPr id="3" name="Picture 2" descr="A screenshot of a social media post&#10;&#10;Description automatically generated">
            <a:extLst>
              <a:ext uri="{FF2B5EF4-FFF2-40B4-BE49-F238E27FC236}">
                <a16:creationId xmlns:a16="http://schemas.microsoft.com/office/drawing/2014/main" id="{FE0BD350-EA4A-44D8-8EDC-1F9320748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815" y="1411821"/>
            <a:ext cx="4964166" cy="2588214"/>
          </a:xfrm>
          <a:prstGeom prst="rect">
            <a:avLst/>
          </a:prstGeom>
        </p:spPr>
      </p:pic>
      <p:pic>
        <p:nvPicPr>
          <p:cNvPr id="5" name="Picture 4" descr="A screenshot of a map&#10;&#10;Description automatically generated">
            <a:extLst>
              <a:ext uri="{FF2B5EF4-FFF2-40B4-BE49-F238E27FC236}">
                <a16:creationId xmlns:a16="http://schemas.microsoft.com/office/drawing/2014/main" id="{63DB1E7F-B50D-462D-9248-2B8F9762E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811" y="4000034"/>
            <a:ext cx="4964169" cy="2857932"/>
          </a:xfrm>
          <a:prstGeom prst="rect">
            <a:avLst/>
          </a:prstGeom>
        </p:spPr>
      </p:pic>
    </p:spTree>
    <p:extLst>
      <p:ext uri="{BB962C8B-B14F-4D97-AF65-F5344CB8AC3E}">
        <p14:creationId xmlns:p14="http://schemas.microsoft.com/office/powerpoint/2010/main" val="26992889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94" y="1142881"/>
            <a:ext cx="5374194" cy="5340949"/>
          </a:xfrm>
        </p:spPr>
        <p:txBody>
          <a:bodyPr/>
          <a:lstStyle/>
          <a:p>
            <a:r>
              <a:rPr lang="en-US">
                <a:solidFill>
                  <a:srgbClr val="0078D7"/>
                </a:solidFill>
              </a:rPr>
              <a:t>OVER clause</a:t>
            </a:r>
          </a:p>
          <a:p>
            <a:r>
              <a:rPr lang="en-US" sz="1632">
                <a:latin typeface="Segoe UI"/>
                <a:cs typeface="Segoe UI Semibold" panose="020B0702040204020203" pitchFamily="34" charset="0"/>
              </a:rPr>
              <a:t>Defines a window or specified set of rows within a query result set</a:t>
            </a:r>
          </a:p>
          <a:p>
            <a:r>
              <a:rPr lang="en-US" sz="1632">
                <a:latin typeface="Segoe UI"/>
                <a:cs typeface="Segoe UI Semibold" panose="020B0702040204020203" pitchFamily="34" charset="0"/>
              </a:rPr>
              <a:t>Computes a value for each row in the window</a:t>
            </a:r>
          </a:p>
          <a:p>
            <a:r>
              <a:rPr lang="en-US">
                <a:solidFill>
                  <a:srgbClr val="0078D7"/>
                </a:solidFill>
              </a:rPr>
              <a:t>Aggregate functions</a:t>
            </a:r>
          </a:p>
          <a:p>
            <a:r>
              <a:rPr lang="en-US" sz="1632">
                <a:latin typeface="Segoe UI"/>
                <a:cs typeface="Segoe UI Semibold" panose="020B0702040204020203" pitchFamily="34" charset="0"/>
              </a:rPr>
              <a:t>COUNT, MAX, AVG, SUM, APPROX_COUNT_DISTINCT, MIN, STDEV, STDEVP, STRING_AGG, VAR, VARP, GROUPING, GROUPING_ID, COUNT_BIG, CHECKSUM_AGG</a:t>
            </a:r>
          </a:p>
          <a:p>
            <a:r>
              <a:rPr lang="en-US">
                <a:solidFill>
                  <a:srgbClr val="0078D7"/>
                </a:solidFill>
              </a:rPr>
              <a:t>Analytical functions</a:t>
            </a:r>
          </a:p>
          <a:p>
            <a:r>
              <a:rPr lang="en-US" sz="1632">
                <a:latin typeface="Segoe UI"/>
                <a:cs typeface="Segoe UI Semibold" panose="020B0702040204020203" pitchFamily="34" charset="0"/>
              </a:rPr>
              <a:t>LAG, LEAD, FIRST_VALUE, LAST_VALUE, CUME_DIST, PERCENTILE_CONT, PERCENTILE_DISC, PERCENT_RANK</a:t>
            </a:r>
          </a:p>
          <a:p>
            <a:r>
              <a:rPr lang="en-US">
                <a:solidFill>
                  <a:srgbClr val="0078D7"/>
                </a:solidFill>
              </a:rPr>
              <a:t>Ranking functions</a:t>
            </a:r>
          </a:p>
          <a:p>
            <a:r>
              <a:rPr lang="en-US" sz="1632">
                <a:latin typeface="Segoe UI"/>
                <a:cs typeface="Segoe UI Semibold" panose="020B0702040204020203" pitchFamily="34" charset="0"/>
              </a:rPr>
              <a:t>RANK, NTILE, DENSE_RANK, ROW_NUMBER</a:t>
            </a:r>
          </a:p>
          <a:p>
            <a:r>
              <a:rPr lang="en-US">
                <a:solidFill>
                  <a:srgbClr val="0078D7"/>
                </a:solidFill>
              </a:rPr>
              <a:t>ROWS | RANGE</a:t>
            </a:r>
          </a:p>
          <a:p>
            <a:r>
              <a:rPr lang="en-US" sz="1632">
                <a:latin typeface="Segoe UI"/>
                <a:cs typeface="Segoe UI Semibold" panose="020B0702040204020203" pitchFamily="34" charset="0"/>
              </a:rPr>
              <a:t>PRECEDING, UNBOUNDING PRECEDING, CURRENT ROW, BETWEEN, FOLLOWING, UNBOUNDED FOLLOWING</a:t>
            </a: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217355" cy="182338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FF00FF"/>
                </a:solidFill>
                <a:effectLst/>
                <a:uLnTx/>
                <a:uFillTx/>
                <a:latin typeface="Consolas" panose="020B0609020204030204" pitchFamily="49" charset="0"/>
                <a:ea typeface="+mn-ea"/>
                <a:cs typeface="+mn-cs"/>
              </a:rPr>
              <a:t>ROW_NUMBER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OVER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PARTITION</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DESC</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"Row 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&lt;&gt;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0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4488" b="0" i="0" u="none" strike="noStrike" kern="0" cap="none" spc="0" normalizeH="0" baseline="0" noProof="0">
              <a:ln>
                <a:noFill/>
              </a:ln>
              <a:solidFill>
                <a:srgbClr val="505050"/>
              </a:soli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6" name="Rectangle 5">
            <a:extLst>
              <a:ext uri="{FF2B5EF4-FFF2-40B4-BE49-F238E27FC236}">
                <a16:creationId xmlns:a16="http://schemas.microsoft.com/office/drawing/2014/main" id="{FC116280-8024-4EF3-A504-84093A29F87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Windowing functions</a:t>
            </a:r>
          </a:p>
        </p:txBody>
      </p:sp>
    </p:spTree>
    <p:extLst>
      <p:ext uri="{BB962C8B-B14F-4D97-AF65-F5344CB8AC3E}">
        <p14:creationId xmlns:p14="http://schemas.microsoft.com/office/powerpoint/2010/main" val="320154981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3803789"/>
            <a:ext cx="11887878" cy="2692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Syntax</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expression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The approximate number of different order keys by order status from the orders table.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O_OrderKey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Approx_Distinct_OrderKey</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1632"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Orders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2242384"/>
          </a:xfrm>
        </p:spPr>
        <p:txBody>
          <a:bodyPr/>
          <a:lstStyle/>
          <a:p>
            <a:r>
              <a:rPr lang="en-US" err="1">
                <a:solidFill>
                  <a:srgbClr val="0078D7"/>
                </a:solidFill>
              </a:rPr>
              <a:t>HyperLogLog</a:t>
            </a:r>
            <a:r>
              <a:rPr lang="en-US">
                <a:solidFill>
                  <a:srgbClr val="0078D7"/>
                </a:solidFill>
              </a:rPr>
              <a:t> accuracy</a:t>
            </a:r>
          </a:p>
          <a:p>
            <a:r>
              <a:rPr lang="en-US" sz="1632">
                <a:latin typeface="Segoe UI"/>
                <a:cs typeface="Segoe UI Semibold" panose="020B0702040204020203" pitchFamily="34" charset="0"/>
              </a:rPr>
              <a:t>Will return a result with a 2% accuracy of true cardinality on average.</a:t>
            </a:r>
          </a:p>
          <a:p>
            <a:pPr>
              <a:spcAft>
                <a:spcPts val="1224"/>
              </a:spcAft>
            </a:pPr>
            <a:r>
              <a:rPr lang="en-US" sz="1632">
                <a:latin typeface="Segoe UI"/>
                <a:cs typeface="Segoe UI Semibold" panose="020B0702040204020203" pitchFamily="34" charset="0"/>
              </a:rPr>
              <a:t>e.g. COUNT (DISTINCT) returns 1,000,000, </a:t>
            </a:r>
            <a:r>
              <a:rPr lang="en-US" sz="1632" err="1">
                <a:latin typeface="Segoe UI"/>
                <a:cs typeface="Segoe UI Semibold" panose="020B0702040204020203" pitchFamily="34" charset="0"/>
              </a:rPr>
              <a:t>HyperLogLog</a:t>
            </a:r>
            <a:r>
              <a:rPr lang="en-US" sz="1632">
                <a:latin typeface="Segoe UI"/>
                <a:cs typeface="Segoe UI Semibold" panose="020B0702040204020203" pitchFamily="34" charset="0"/>
              </a:rPr>
              <a:t> will return a value in the range of 999,736 to 1,016,234.</a:t>
            </a:r>
          </a:p>
          <a:p>
            <a:r>
              <a:rPr lang="en-US">
                <a:solidFill>
                  <a:srgbClr val="0078D7"/>
                </a:solidFill>
              </a:rPr>
              <a:t>APPROX_COUNT_DISTINCT </a:t>
            </a:r>
          </a:p>
          <a:p>
            <a:r>
              <a:rPr lang="en-US" sz="1632">
                <a:latin typeface="Segoe UI"/>
                <a:cs typeface="Segoe UI Semibold" panose="020B0702040204020203" pitchFamily="34" charset="0"/>
              </a:rPr>
              <a:t>Returns the approximate number of unique non-null values in a group.</a:t>
            </a:r>
          </a:p>
          <a:p>
            <a:r>
              <a:rPr lang="en-US">
                <a:solidFill>
                  <a:srgbClr val="0078D7"/>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
        <p:nvSpPr>
          <p:cNvPr id="7" name="Rectangle 6">
            <a:extLst>
              <a:ext uri="{FF2B5EF4-FFF2-40B4-BE49-F238E27FC236}">
                <a16:creationId xmlns:a16="http://schemas.microsoft.com/office/drawing/2014/main" id="{7C8CA6BD-54C0-4B40-87FD-88EDBF3179CD}"/>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Approximate execution</a:t>
            </a:r>
          </a:p>
        </p:txBody>
      </p:sp>
    </p:spTree>
    <p:extLst>
      <p:ext uri="{BB962C8B-B14F-4D97-AF65-F5344CB8AC3E}">
        <p14:creationId xmlns:p14="http://schemas.microsoft.com/office/powerpoint/2010/main" val="28798881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794" y="1142881"/>
            <a:ext cx="6026009" cy="2166747"/>
          </a:xfrm>
        </p:spPr>
        <p:txBody>
          <a:bodyPr/>
          <a:lstStyle/>
          <a:p>
            <a:r>
              <a:rPr lang="en-US">
                <a:solidFill>
                  <a:srgbClr val="0078D7"/>
                </a:solidFill>
              </a:rPr>
              <a:t>Group by with rollup</a:t>
            </a:r>
          </a:p>
          <a:p>
            <a:r>
              <a:rPr lang="en-US" sz="1632">
                <a:latin typeface="Segoe UI"/>
                <a:cs typeface="Segoe UI Semibold" panose="020B0702040204020203" pitchFamily="34" charset="0"/>
              </a:rPr>
              <a:t>Creates a group for each combination of column expressions.</a:t>
            </a:r>
          </a:p>
          <a:p>
            <a:pPr>
              <a:spcAft>
                <a:spcPts val="1224"/>
              </a:spcAft>
            </a:pPr>
            <a:r>
              <a:rPr lang="en-US" sz="1632">
                <a:latin typeface="Segoe UI"/>
                <a:cs typeface="Segoe UI Semibold" panose="020B0702040204020203" pitchFamily="34" charset="0"/>
              </a:rPr>
              <a:t>Rolls up the results into subtotals and grand totals.</a:t>
            </a:r>
          </a:p>
          <a:p>
            <a:r>
              <a:rPr lang="en-US">
                <a:solidFill>
                  <a:srgbClr val="0078D7"/>
                </a:solidFill>
              </a:rPr>
              <a:t>Grouping sets</a:t>
            </a:r>
          </a:p>
          <a:p>
            <a:r>
              <a:rPr lang="en-US" sz="1632">
                <a:latin typeface="Segoe UI"/>
                <a:cs typeface="Segoe UI Semibold" panose="020B0702040204020203" pitchFamily="34" charset="0"/>
              </a:rPr>
              <a:t>Combine multiple GROUP BY clauses into one GROUP BY CLAUSE.</a:t>
            </a:r>
          </a:p>
          <a:p>
            <a:r>
              <a:rPr lang="en-US" sz="1632">
                <a:latin typeface="Segoe UI"/>
                <a:cs typeface="Segoe UI Semibold" panose="020B0702040204020203" pitchFamily="34" charset="0"/>
              </a:rPr>
              <a:t>Equivalent of UNION ALL of specified groups.</a:t>
            </a: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a:t>Group by options								</a:t>
            </a:r>
            <a:endParaRPr lang="en-US">
              <a:solidFill>
                <a:srgbClr val="FF0000"/>
              </a:solidFill>
            </a:endParaRPr>
          </a:p>
        </p:txBody>
      </p:sp>
      <p:sp>
        <p:nvSpPr>
          <p:cNvPr id="12" name="Rectangle 11">
            <a:extLst>
              <a:ext uri="{FF2B5EF4-FFF2-40B4-BE49-F238E27FC236}">
                <a16:creationId xmlns:a16="http://schemas.microsoft.com/office/drawing/2014/main" id="{D924AD2C-36BF-42E0-B118-3244E45AFC07}"/>
              </a:ext>
            </a:extLst>
          </p:cNvPr>
          <p:cNvSpPr/>
          <p:nvPr/>
        </p:nvSpPr>
        <p:spPr>
          <a:xfrm>
            <a:off x="362991" y="3732468"/>
            <a:ext cx="6217356" cy="168886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GROUP BY SETS Example --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GROUPING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SETS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59228" y="1166586"/>
            <a:ext cx="6217356" cy="235813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GROUP BY ROLLUP Example --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ROLLUP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Results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Apr’2019</a:t>
            </a:r>
          </a:p>
        </p:txBody>
      </p:sp>
      <p:sp>
        <p:nvSpPr>
          <p:cNvPr id="10" name="Rectangle 9">
            <a:extLst>
              <a:ext uri="{FF2B5EF4-FFF2-40B4-BE49-F238E27FC236}">
                <a16:creationId xmlns:a16="http://schemas.microsoft.com/office/drawing/2014/main" id="{0180D1EE-735D-4AB3-843F-39FD9AEE7A2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Group by options</a:t>
            </a:r>
          </a:p>
        </p:txBody>
      </p:sp>
    </p:spTree>
    <p:extLst>
      <p:ext uri="{BB962C8B-B14F-4D97-AF65-F5344CB8AC3E}">
        <p14:creationId xmlns:p14="http://schemas.microsoft.com/office/powerpoint/2010/main" val="416953657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Prepare streaming source; this could be Kafka, Kinesis, or a simple rate stream.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df = </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spark.readStream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"rate"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rowsPerSecond</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"100000"</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numPartitions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"16"</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.load()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Apply some transformations to the data then use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Structured Streaming API to continuously write the data to a table in SQL DW.</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df.writeStream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com.databricks.spark.sqldw</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url</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&lt;azure-</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sqldw</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jdbc-url</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tempDir</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wasbs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containername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storageaccount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&gt;.blob.core.windows.net/&lt;directory&gt;"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forwardSparkAzureStorageCredentials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dbTable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&lt;table-name&gt;)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checkpointLocation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tmp_location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uses </a:t>
            </a:r>
            <a:r>
              <a:rPr kumimoji="0" lang="en-US" sz="204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Polybase</a:t>
            </a: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hlinkClick r:id="rId3"/>
              </a:rPr>
              <a:t>Source: https://docs.azuredatabricks.net/spark/latest/data-sources/azure/sql-data-warehouse.html#streaming-support</a:t>
            </a:r>
            <a:endPar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687306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lowchart: Process 91"/>
          <p:cNvSpPr/>
          <p:nvPr/>
        </p:nvSpPr>
        <p:spPr bwMode="auto">
          <a:xfrm>
            <a:off x="171414" y="4218026"/>
            <a:ext cx="10969688" cy="2660326"/>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7" name="Trapezoid 156"/>
          <p:cNvSpPr/>
          <p:nvPr/>
        </p:nvSpPr>
        <p:spPr bwMode="auto">
          <a:xfrm>
            <a:off x="7923666" y="4369568"/>
            <a:ext cx="819071" cy="265361"/>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4078186" y="-18710"/>
            <a:ext cx="7533656" cy="1351952"/>
          </a:xfrm>
        </p:spPr>
        <p:txBody>
          <a:bodyPr>
            <a:normAutofit/>
          </a:bodyPr>
          <a:lstStyle/>
          <a:p>
            <a:r>
              <a:rPr lang="en-GB" sz="4080" dirty="0"/>
              <a:t>Gen2 Architecture</a:t>
            </a:r>
            <a:br>
              <a:rPr lang="en-GB" sz="4080" dirty="0"/>
            </a:br>
            <a:r>
              <a:rPr lang="en-GB" sz="2448" i="1" dirty="0"/>
              <a:t>bottomless storage</a:t>
            </a:r>
          </a:p>
        </p:txBody>
      </p:sp>
      <p:grpSp>
        <p:nvGrpSpPr>
          <p:cNvPr id="57" name="Group 56">
            <a:extLst>
              <a:ext uri="{FF2B5EF4-FFF2-40B4-BE49-F238E27FC236}">
                <a16:creationId xmlns:a16="http://schemas.microsoft.com/office/drawing/2014/main" id="{AE657D77-7CD2-4BC2-9EC4-9869D207196E}"/>
              </a:ext>
            </a:extLst>
          </p:cNvPr>
          <p:cNvGrpSpPr/>
          <p:nvPr/>
        </p:nvGrpSpPr>
        <p:grpSpPr>
          <a:xfrm>
            <a:off x="9050560" y="4659766"/>
            <a:ext cx="639898" cy="653519"/>
            <a:chOff x="993735" y="4900958"/>
            <a:chExt cx="640080" cy="653703"/>
          </a:xfrm>
          <a:solidFill>
            <a:schemeClr val="tx2"/>
          </a:solidFill>
        </p:grpSpPr>
        <p:sp>
          <p:nvSpPr>
            <p:cNvPr id="58" name="Rectangle: Rounded Corners 57">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59" name="Rectangle: Rounded Corners 58">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 name="Rectangle: Rounded Corners 59">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 name="Rectangle: Rounded Corners 60">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 name="Rectangle: Rounded Corners 61">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 name="Rectangle: Rounded Corners 62">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19" name="Group 18">
            <a:extLst>
              <a:ext uri="{FF2B5EF4-FFF2-40B4-BE49-F238E27FC236}">
                <a16:creationId xmlns:a16="http://schemas.microsoft.com/office/drawing/2014/main" id="{A777FC3E-7FA9-48CF-AC97-5E1B8638D4E0}"/>
              </a:ext>
            </a:extLst>
          </p:cNvPr>
          <p:cNvGrpSpPr/>
          <p:nvPr/>
        </p:nvGrpSpPr>
        <p:grpSpPr>
          <a:xfrm>
            <a:off x="1002775" y="3760141"/>
            <a:ext cx="10678356" cy="670370"/>
            <a:chOff x="895582" y="4124280"/>
            <a:chExt cx="10681385" cy="670560"/>
          </a:xfrm>
        </p:grpSpPr>
        <p:sp>
          <p:nvSpPr>
            <p:cNvPr id="95" name="Cylinder 94"/>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6" name="Cylinder 95"/>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7" name="Cylinder 96"/>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8" name="Cylinder 97"/>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9" name="Cylinder 98"/>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0" name="Cylinder 99"/>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1" name="Cylinder 100"/>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2" name="Cylinder 101"/>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3" name="Cylinder 102"/>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4" name="Cylinder 103"/>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5" name="Cylinder 104"/>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6" name="Cylinder 105"/>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7" name="Cylinder 106"/>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8" name="Cylinder 107"/>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9" name="Cylinder 108"/>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0" name="Cylinder 109"/>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1" name="Cylinder 110"/>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2" name="Cylinder 111"/>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3" name="Cylinder 112"/>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4" name="Cylinder 113"/>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5" name="Cylinder 114"/>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6" name="Cylinder 115"/>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7" name="Cylinder 116"/>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8" name="Cylinder 117"/>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9" name="Cylinder 118"/>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0" name="Cylinder 119"/>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1" name="Cylinder 120"/>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2" name="Cylinder 121"/>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3" name="Cylinder 122"/>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4" name="Cylinder 123"/>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5" name="Cylinder 124"/>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6" name="Cylinder 125"/>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7" name="Cylinder 126"/>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8" name="Cylinder 127"/>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9" name="Cylinder 128"/>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0" name="Cylinder 129"/>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1" name="Cylinder 130"/>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2" name="Cylinder 131"/>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3" name="Cylinder 132"/>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4" name="Cylinder 133"/>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5" name="Cylinder 134"/>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6" name="Cylinder 135"/>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7" name="Cylinder 136"/>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8" name="Cylinder 137"/>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9" name="Cylinder 138"/>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0" name="Cylinder 139"/>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1" name="Cylinder 140"/>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2" name="Cylinder 141"/>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3" name="Cylinder 142"/>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4" name="Cylinder 143"/>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5" name="Cylinder 144"/>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6" name="Cylinder 145"/>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7" name="Cylinder 146"/>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8" name="Cylinder 147"/>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9" name="Cylinder 148"/>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0" name="Cylinder 149"/>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1" name="Cylinder 150"/>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2" name="Cylinder 151"/>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3" name="Cylinder 152"/>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4" name="Cylinder 153"/>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sp>
        <p:nvSpPr>
          <p:cNvPr id="201" name="Rectangle: Rounded Corners 200"/>
          <p:cNvSpPr/>
          <p:nvPr/>
        </p:nvSpPr>
        <p:spPr bwMode="auto">
          <a:xfrm rot="5400000">
            <a:off x="9134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2" name="Rectangle: Rounded Corners 201"/>
          <p:cNvSpPr/>
          <p:nvPr/>
        </p:nvSpPr>
        <p:spPr bwMode="auto">
          <a:xfrm rot="5400000">
            <a:off x="100885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3" name="Rectangle: Rounded Corners 202"/>
          <p:cNvSpPr/>
          <p:nvPr/>
        </p:nvSpPr>
        <p:spPr bwMode="auto">
          <a:xfrm rot="5400000">
            <a:off x="110423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4" name="Rectangle: Rounded Corners 203"/>
          <p:cNvSpPr/>
          <p:nvPr/>
        </p:nvSpPr>
        <p:spPr bwMode="auto">
          <a:xfrm rot="5400000">
            <a:off x="11996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5" name="Rectangle: Rounded Corners 204"/>
          <p:cNvSpPr/>
          <p:nvPr/>
        </p:nvSpPr>
        <p:spPr bwMode="auto">
          <a:xfrm rot="5400000">
            <a:off x="12949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6" name="Rectangle: Rounded Corners 205"/>
          <p:cNvSpPr/>
          <p:nvPr/>
        </p:nvSpPr>
        <p:spPr bwMode="auto">
          <a:xfrm rot="5400000">
            <a:off x="13903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7" name="Rectangle: Rounded Corners 206"/>
          <p:cNvSpPr/>
          <p:nvPr/>
        </p:nvSpPr>
        <p:spPr bwMode="auto">
          <a:xfrm rot="5400000">
            <a:off x="14857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8" name="Rectangle: Rounded Corners 207"/>
          <p:cNvSpPr/>
          <p:nvPr/>
        </p:nvSpPr>
        <p:spPr bwMode="auto">
          <a:xfrm rot="5400000">
            <a:off x="15811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9" name="Rectangle: Rounded Corners 208"/>
          <p:cNvSpPr/>
          <p:nvPr/>
        </p:nvSpPr>
        <p:spPr bwMode="auto">
          <a:xfrm rot="5400000">
            <a:off x="16765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0" name="Rectangle: Rounded Corners 209"/>
          <p:cNvSpPr/>
          <p:nvPr/>
        </p:nvSpPr>
        <p:spPr bwMode="auto">
          <a:xfrm rot="5400000">
            <a:off x="17718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1" name="Rectangle: Rounded Corners 210"/>
          <p:cNvSpPr/>
          <p:nvPr/>
        </p:nvSpPr>
        <p:spPr bwMode="auto">
          <a:xfrm rot="5400000">
            <a:off x="18672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2" name="Rectangle: Rounded Corners 211"/>
          <p:cNvSpPr/>
          <p:nvPr/>
        </p:nvSpPr>
        <p:spPr bwMode="auto">
          <a:xfrm rot="5400000">
            <a:off x="19626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3" name="Rectangle: Rounded Corners 212"/>
          <p:cNvSpPr/>
          <p:nvPr/>
        </p:nvSpPr>
        <p:spPr bwMode="auto">
          <a:xfrm rot="5400000">
            <a:off x="20580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4" name="Rectangle: Rounded Corners 213"/>
          <p:cNvSpPr/>
          <p:nvPr/>
        </p:nvSpPr>
        <p:spPr bwMode="auto">
          <a:xfrm rot="5400000">
            <a:off x="215341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5" name="Rectangle: Rounded Corners 214"/>
          <p:cNvSpPr/>
          <p:nvPr/>
        </p:nvSpPr>
        <p:spPr bwMode="auto">
          <a:xfrm rot="5400000">
            <a:off x="22487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6" name="Rectangle: Rounded Corners 215"/>
          <p:cNvSpPr/>
          <p:nvPr/>
        </p:nvSpPr>
        <p:spPr bwMode="auto">
          <a:xfrm rot="5400000">
            <a:off x="23441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7" name="Rectangle: Rounded Corners 216"/>
          <p:cNvSpPr/>
          <p:nvPr/>
        </p:nvSpPr>
        <p:spPr bwMode="auto">
          <a:xfrm rot="5400000">
            <a:off x="24395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8" name="Rectangle: Rounded Corners 217"/>
          <p:cNvSpPr/>
          <p:nvPr/>
        </p:nvSpPr>
        <p:spPr bwMode="auto">
          <a:xfrm rot="5400000">
            <a:off x="25349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9" name="Rectangle: Rounded Corners 218"/>
          <p:cNvSpPr/>
          <p:nvPr/>
        </p:nvSpPr>
        <p:spPr bwMode="auto">
          <a:xfrm rot="5400000">
            <a:off x="26303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0" name="Rectangle: Rounded Corners 219"/>
          <p:cNvSpPr/>
          <p:nvPr/>
        </p:nvSpPr>
        <p:spPr bwMode="auto">
          <a:xfrm rot="5400000">
            <a:off x="27256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1" name="Rectangle: Rounded Corners 220"/>
          <p:cNvSpPr/>
          <p:nvPr/>
        </p:nvSpPr>
        <p:spPr bwMode="auto">
          <a:xfrm rot="5400000">
            <a:off x="28210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2" name="Rectangle: Rounded Corners 221"/>
          <p:cNvSpPr/>
          <p:nvPr/>
        </p:nvSpPr>
        <p:spPr bwMode="auto">
          <a:xfrm rot="5400000">
            <a:off x="29164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3" name="Rectangle: Rounded Corners 222"/>
          <p:cNvSpPr/>
          <p:nvPr/>
        </p:nvSpPr>
        <p:spPr bwMode="auto">
          <a:xfrm rot="5400000">
            <a:off x="30118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4" name="Rectangle: Rounded Corners 223"/>
          <p:cNvSpPr/>
          <p:nvPr/>
        </p:nvSpPr>
        <p:spPr bwMode="auto">
          <a:xfrm rot="5400000">
            <a:off x="31072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5" name="Rectangle: Rounded Corners 224"/>
          <p:cNvSpPr/>
          <p:nvPr/>
        </p:nvSpPr>
        <p:spPr bwMode="auto">
          <a:xfrm rot="5400000">
            <a:off x="32025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6" name="Rectangle: Rounded Corners 225"/>
          <p:cNvSpPr/>
          <p:nvPr/>
        </p:nvSpPr>
        <p:spPr bwMode="auto">
          <a:xfrm rot="5400000">
            <a:off x="32979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7" name="Rectangle: Rounded Corners 226"/>
          <p:cNvSpPr/>
          <p:nvPr/>
        </p:nvSpPr>
        <p:spPr bwMode="auto">
          <a:xfrm rot="5400000">
            <a:off x="33933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8" name="Rectangle: Rounded Corners 227"/>
          <p:cNvSpPr/>
          <p:nvPr/>
        </p:nvSpPr>
        <p:spPr bwMode="auto">
          <a:xfrm rot="5400000">
            <a:off x="34887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9" name="Rectangle: Rounded Corners 228"/>
          <p:cNvSpPr/>
          <p:nvPr/>
        </p:nvSpPr>
        <p:spPr bwMode="auto">
          <a:xfrm rot="5400000">
            <a:off x="3584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0" name="Rectangle: Rounded Corners 229"/>
          <p:cNvSpPr/>
          <p:nvPr/>
        </p:nvSpPr>
        <p:spPr bwMode="auto">
          <a:xfrm rot="5400000">
            <a:off x="36794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1" name="Rectangle: Rounded Corners 230"/>
          <p:cNvSpPr/>
          <p:nvPr/>
        </p:nvSpPr>
        <p:spPr bwMode="auto">
          <a:xfrm rot="5400000">
            <a:off x="37748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2" name="Rectangle: Rounded Corners 231"/>
          <p:cNvSpPr/>
          <p:nvPr/>
        </p:nvSpPr>
        <p:spPr bwMode="auto">
          <a:xfrm rot="5400000">
            <a:off x="38702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3" name="Rectangle: Rounded Corners 232"/>
          <p:cNvSpPr/>
          <p:nvPr/>
        </p:nvSpPr>
        <p:spPr bwMode="auto">
          <a:xfrm rot="5400000">
            <a:off x="39656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4" name="Rectangle: Rounded Corners 233"/>
          <p:cNvSpPr/>
          <p:nvPr/>
        </p:nvSpPr>
        <p:spPr bwMode="auto">
          <a:xfrm rot="5400000">
            <a:off x="40610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5" name="Rectangle: Rounded Corners 234"/>
          <p:cNvSpPr/>
          <p:nvPr/>
        </p:nvSpPr>
        <p:spPr bwMode="auto">
          <a:xfrm rot="5400000">
            <a:off x="41563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Rectangle: Rounded Corners 235"/>
          <p:cNvSpPr/>
          <p:nvPr/>
        </p:nvSpPr>
        <p:spPr bwMode="auto">
          <a:xfrm rot="5400000">
            <a:off x="42517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7" name="Rectangle: Rounded Corners 236"/>
          <p:cNvSpPr/>
          <p:nvPr/>
        </p:nvSpPr>
        <p:spPr bwMode="auto">
          <a:xfrm rot="5400000">
            <a:off x="43471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8" name="Rectangle: Rounded Corners 237"/>
          <p:cNvSpPr/>
          <p:nvPr/>
        </p:nvSpPr>
        <p:spPr bwMode="auto">
          <a:xfrm rot="5400000">
            <a:off x="44425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9" name="Rectangle: Rounded Corners 238"/>
          <p:cNvSpPr/>
          <p:nvPr/>
        </p:nvSpPr>
        <p:spPr bwMode="auto">
          <a:xfrm rot="5400000">
            <a:off x="45379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0" name="Rectangle: Rounded Corners 239"/>
          <p:cNvSpPr/>
          <p:nvPr/>
        </p:nvSpPr>
        <p:spPr bwMode="auto">
          <a:xfrm rot="5400000">
            <a:off x="46332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1" name="Rectangle: Rounded Corners 240"/>
          <p:cNvSpPr/>
          <p:nvPr/>
        </p:nvSpPr>
        <p:spPr bwMode="auto">
          <a:xfrm rot="5400000">
            <a:off x="472867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2" name="Rectangle: Rounded Corners 241"/>
          <p:cNvSpPr/>
          <p:nvPr/>
        </p:nvSpPr>
        <p:spPr bwMode="auto">
          <a:xfrm rot="5400000">
            <a:off x="48240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3" name="Rectangle: Rounded Corners 242"/>
          <p:cNvSpPr/>
          <p:nvPr/>
        </p:nvSpPr>
        <p:spPr bwMode="auto">
          <a:xfrm rot="5400000">
            <a:off x="49194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4" name="Rectangle: Rounded Corners 243"/>
          <p:cNvSpPr/>
          <p:nvPr/>
        </p:nvSpPr>
        <p:spPr bwMode="auto">
          <a:xfrm rot="5400000">
            <a:off x="50148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5" name="Rectangle: Rounded Corners 244"/>
          <p:cNvSpPr/>
          <p:nvPr/>
        </p:nvSpPr>
        <p:spPr bwMode="auto">
          <a:xfrm rot="5400000">
            <a:off x="51101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6" name="Rectangle: Rounded Corners 245"/>
          <p:cNvSpPr/>
          <p:nvPr/>
        </p:nvSpPr>
        <p:spPr bwMode="auto">
          <a:xfrm rot="5400000">
            <a:off x="52055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7" name="Rectangle: Rounded Corners 246"/>
          <p:cNvSpPr/>
          <p:nvPr/>
        </p:nvSpPr>
        <p:spPr bwMode="auto">
          <a:xfrm rot="5400000">
            <a:off x="5300951"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8" name="Rectangle: Rounded Corners 247"/>
          <p:cNvSpPr/>
          <p:nvPr/>
        </p:nvSpPr>
        <p:spPr bwMode="auto">
          <a:xfrm rot="5400000">
            <a:off x="53963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9" name="Rectangle: Rounded Corners 248"/>
          <p:cNvSpPr/>
          <p:nvPr/>
        </p:nvSpPr>
        <p:spPr bwMode="auto">
          <a:xfrm rot="5400000">
            <a:off x="54917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0" name="Rectangle: Rounded Corners 249"/>
          <p:cNvSpPr/>
          <p:nvPr/>
        </p:nvSpPr>
        <p:spPr bwMode="auto">
          <a:xfrm rot="5400000">
            <a:off x="55870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1" name="Rectangle: Rounded Corners 250"/>
          <p:cNvSpPr/>
          <p:nvPr/>
        </p:nvSpPr>
        <p:spPr bwMode="auto">
          <a:xfrm rot="5400000">
            <a:off x="56824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2" name="Rectangle: Rounded Corners 251"/>
          <p:cNvSpPr/>
          <p:nvPr/>
        </p:nvSpPr>
        <p:spPr bwMode="auto">
          <a:xfrm rot="5400000">
            <a:off x="577785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3" name="Rectangle: Rounded Corners 252"/>
          <p:cNvSpPr/>
          <p:nvPr/>
        </p:nvSpPr>
        <p:spPr bwMode="auto">
          <a:xfrm rot="5400000">
            <a:off x="58732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4" name="Rectangle: Rounded Corners 253"/>
          <p:cNvSpPr/>
          <p:nvPr/>
        </p:nvSpPr>
        <p:spPr bwMode="auto">
          <a:xfrm rot="5400000">
            <a:off x="59686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5" name="Rectangle: Rounded Corners 254"/>
          <p:cNvSpPr/>
          <p:nvPr/>
        </p:nvSpPr>
        <p:spPr bwMode="auto">
          <a:xfrm rot="5400000">
            <a:off x="60639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6" name="Rectangle: Rounded Corners 255"/>
          <p:cNvSpPr/>
          <p:nvPr/>
        </p:nvSpPr>
        <p:spPr bwMode="auto">
          <a:xfrm rot="5400000">
            <a:off x="615937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8" name="Rectangle: Rounded Corners 257"/>
          <p:cNvSpPr/>
          <p:nvPr/>
        </p:nvSpPr>
        <p:spPr bwMode="auto">
          <a:xfrm rot="5400000">
            <a:off x="93789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9" name="Rectangle: Rounded Corners 258"/>
          <p:cNvSpPr/>
          <p:nvPr/>
        </p:nvSpPr>
        <p:spPr bwMode="auto">
          <a:xfrm rot="5400000">
            <a:off x="947429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0" name="Rectangle: Rounded Corners 259"/>
          <p:cNvSpPr/>
          <p:nvPr/>
        </p:nvSpPr>
        <p:spPr bwMode="auto">
          <a:xfrm rot="5400000">
            <a:off x="956967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1" name="Rectangle: Rounded Corners 260"/>
          <p:cNvSpPr/>
          <p:nvPr/>
        </p:nvSpPr>
        <p:spPr bwMode="auto">
          <a:xfrm rot="5400000">
            <a:off x="966505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2" name="Rectangle: Rounded Corners 261"/>
          <p:cNvSpPr/>
          <p:nvPr/>
        </p:nvSpPr>
        <p:spPr bwMode="auto">
          <a:xfrm rot="5400000">
            <a:off x="976043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3" name="Rectangle: Rounded Corners 262"/>
          <p:cNvSpPr/>
          <p:nvPr/>
        </p:nvSpPr>
        <p:spPr bwMode="auto">
          <a:xfrm rot="5400000">
            <a:off x="98558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4" name="Rectangle: Rounded Corners 263"/>
          <p:cNvSpPr/>
          <p:nvPr/>
        </p:nvSpPr>
        <p:spPr bwMode="auto">
          <a:xfrm rot="5400000">
            <a:off x="995119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5" name="Rectangle: Rounded Corners 264"/>
          <p:cNvSpPr/>
          <p:nvPr/>
        </p:nvSpPr>
        <p:spPr bwMode="auto">
          <a:xfrm rot="5400000">
            <a:off x="1004657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6" name="Rectangle: Rounded Corners 265"/>
          <p:cNvSpPr/>
          <p:nvPr/>
        </p:nvSpPr>
        <p:spPr bwMode="auto">
          <a:xfrm rot="5400000">
            <a:off x="101442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7" name="Rectangle: Rounded Corners 266"/>
          <p:cNvSpPr/>
          <p:nvPr/>
        </p:nvSpPr>
        <p:spPr bwMode="auto">
          <a:xfrm rot="5400000">
            <a:off x="1023959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8" name="Rectangle: Rounded Corners 267"/>
          <p:cNvSpPr/>
          <p:nvPr/>
        </p:nvSpPr>
        <p:spPr bwMode="auto">
          <a:xfrm rot="5400000">
            <a:off x="103349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9" name="Rectangle: Rounded Corners 268"/>
          <p:cNvSpPr/>
          <p:nvPr/>
        </p:nvSpPr>
        <p:spPr bwMode="auto">
          <a:xfrm rot="5400000">
            <a:off x="104303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0" name="Rectangle: Rounded Corners 269"/>
          <p:cNvSpPr/>
          <p:nvPr/>
        </p:nvSpPr>
        <p:spPr bwMode="auto">
          <a:xfrm rot="5400000">
            <a:off x="105257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1" name="Rectangle: Rounded Corners 270"/>
          <p:cNvSpPr/>
          <p:nvPr/>
        </p:nvSpPr>
        <p:spPr bwMode="auto">
          <a:xfrm rot="5400000">
            <a:off x="10621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2" name="Rectangle: Rounded Corners 271"/>
          <p:cNvSpPr/>
          <p:nvPr/>
        </p:nvSpPr>
        <p:spPr bwMode="auto">
          <a:xfrm rot="5400000">
            <a:off x="107164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3" name="Rectangle: Rounded Corners 272"/>
          <p:cNvSpPr/>
          <p:nvPr/>
        </p:nvSpPr>
        <p:spPr bwMode="auto">
          <a:xfrm rot="5400000">
            <a:off x="10811877"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87601" y="2624109"/>
            <a:ext cx="1008480"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Compute</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578738" y="4868502"/>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cxnSp>
        <p:nvCxnSpPr>
          <p:cNvPr id="192" name="Straight Connector 191">
            <a:extLst>
              <a:ext uri="{FF2B5EF4-FFF2-40B4-BE49-F238E27FC236}">
                <a16:creationId xmlns:a16="http://schemas.microsoft.com/office/drawing/2014/main" id="{6FF23621-FB74-4BB3-9FDD-C3FD0531FC33}"/>
              </a:ext>
            </a:extLst>
          </p:cNvPr>
          <p:cNvCxnSpPr/>
          <p:nvPr/>
        </p:nvCxnSpPr>
        <p:spPr>
          <a:xfrm>
            <a:off x="839073" y="3494666"/>
            <a:ext cx="10969688"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7E250F3-4CF0-4AF0-8930-1BE2D082A0BC}"/>
              </a:ext>
            </a:extLst>
          </p:cNvPr>
          <p:cNvGrpSpPr/>
          <p:nvPr/>
        </p:nvGrpSpPr>
        <p:grpSpPr>
          <a:xfrm>
            <a:off x="1202748" y="1781193"/>
            <a:ext cx="2186633" cy="1488315"/>
            <a:chOff x="0" y="753357"/>
            <a:chExt cx="2187253" cy="1488737"/>
          </a:xfrm>
        </p:grpSpPr>
        <p:sp>
          <p:nvSpPr>
            <p:cNvPr id="179" name="Rectangle 178">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9" name="Group 8">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80" name="Rectangle 179">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181" name="Rectangle 180">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82" name="Rectangle 181">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3" name="Trapezoid 12">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76" name="Rectangle 275">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grpSp>
      <p:sp>
        <p:nvSpPr>
          <p:cNvPr id="313" name="Rectangle 312">
            <a:extLst>
              <a:ext uri="{FF2B5EF4-FFF2-40B4-BE49-F238E27FC236}">
                <a16:creationId xmlns:a16="http://schemas.microsoft.com/office/drawing/2014/main" id="{16F1B168-09A4-4801-9E08-4B5BAB9DF509}"/>
              </a:ext>
            </a:extLst>
          </p:cNvPr>
          <p:cNvSpPr/>
          <p:nvPr/>
        </p:nvSpPr>
        <p:spPr bwMode="auto">
          <a:xfrm>
            <a:off x="7756334" y="4673866"/>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399">
                <a:solidFill>
                  <a:srgbClr val="002050"/>
                </a:solidFill>
                <a:latin typeface="Segoe UI Semilight"/>
              </a:rPr>
              <a:t>Data</a:t>
            </a:r>
          </a:p>
        </p:txBody>
      </p:sp>
      <p:sp>
        <p:nvSpPr>
          <p:cNvPr id="314" name="Rectangle 313">
            <a:extLst>
              <a:ext uri="{FF2B5EF4-FFF2-40B4-BE49-F238E27FC236}">
                <a16:creationId xmlns:a16="http://schemas.microsoft.com/office/drawing/2014/main" id="{2C194EF0-F8C9-4FAB-8078-BC702A106243}"/>
              </a:ext>
            </a:extLst>
          </p:cNvPr>
          <p:cNvSpPr/>
          <p:nvPr/>
        </p:nvSpPr>
        <p:spPr bwMode="auto">
          <a:xfrm>
            <a:off x="7756334" y="5054757"/>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399">
                <a:solidFill>
                  <a:srgbClr val="002050"/>
                </a:solidFill>
                <a:latin typeface="Segoe UI Semilight"/>
              </a:rPr>
              <a:t>Log</a:t>
            </a:r>
          </a:p>
        </p:txBody>
      </p:sp>
      <p:grpSp>
        <p:nvGrpSpPr>
          <p:cNvPr id="185" name="Group 184">
            <a:extLst>
              <a:ext uri="{FF2B5EF4-FFF2-40B4-BE49-F238E27FC236}">
                <a16:creationId xmlns:a16="http://schemas.microsoft.com/office/drawing/2014/main" id="{AB0847F2-DC3E-49E1-B147-06F45003C19C}"/>
              </a:ext>
            </a:extLst>
          </p:cNvPr>
          <p:cNvGrpSpPr/>
          <p:nvPr/>
        </p:nvGrpSpPr>
        <p:grpSpPr>
          <a:xfrm>
            <a:off x="5086874" y="1781193"/>
            <a:ext cx="2186633" cy="1488315"/>
            <a:chOff x="0" y="753357"/>
            <a:chExt cx="2187253" cy="1488737"/>
          </a:xfrm>
        </p:grpSpPr>
        <p:sp>
          <p:nvSpPr>
            <p:cNvPr id="186" name="Rectangle 185">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187" name="Group 186">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93" name="Rectangle 192">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194" name="Rectangle 193">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88" name="Rectangle 187">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89" name="Trapezoid 188">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191" name="Rectangle 190">
              <a:extLst>
                <a:ext uri="{FF2B5EF4-FFF2-40B4-BE49-F238E27FC236}">
                  <a16:creationId xmlns:a16="http://schemas.microsoft.com/office/drawing/2014/main" id="{681DB066-6383-4891-AFA5-CF1D659F0FBD}"/>
                </a:ext>
              </a:extLst>
            </p:cNvPr>
            <p:cNvSpPr/>
            <p:nvPr/>
          </p:nvSpPr>
          <p:spPr bwMode="auto">
            <a:xfrm>
              <a:off x="1135858" y="862433"/>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dirty="0">
                  <a:solidFill>
                    <a:srgbClr val="FFFFFF"/>
                  </a:solidFill>
                  <a:latin typeface="Segoe UI Semilight"/>
                </a:rPr>
                <a:t>Memory</a:t>
              </a:r>
              <a:endParaRPr lang="en-GB" sz="1399" dirty="0">
                <a:solidFill>
                  <a:srgbClr val="FFFFFF"/>
                </a:solidFill>
                <a:latin typeface="Segoe UI Semilight"/>
              </a:endParaRPr>
            </a:p>
          </p:txBody>
        </p:sp>
      </p:grpSp>
      <p:grpSp>
        <p:nvGrpSpPr>
          <p:cNvPr id="195" name="Group 194">
            <a:extLst>
              <a:ext uri="{FF2B5EF4-FFF2-40B4-BE49-F238E27FC236}">
                <a16:creationId xmlns:a16="http://schemas.microsoft.com/office/drawing/2014/main" id="{B1736699-F120-48BA-9791-05D59E835055}"/>
              </a:ext>
            </a:extLst>
          </p:cNvPr>
          <p:cNvGrpSpPr/>
          <p:nvPr/>
        </p:nvGrpSpPr>
        <p:grpSpPr>
          <a:xfrm>
            <a:off x="8969534" y="1781193"/>
            <a:ext cx="2186633" cy="1488315"/>
            <a:chOff x="0" y="753357"/>
            <a:chExt cx="2187253" cy="1488737"/>
          </a:xfrm>
        </p:grpSpPr>
        <p:sp>
          <p:nvSpPr>
            <p:cNvPr id="196" name="Rectangle 195">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197" name="Group 196">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274" name="Rectangle 273">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286" name="Rectangle 285">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98" name="Rectangle 197">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99" name="Trapezoid 198">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57" name="Rectangle 256">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grpSp>
      <p:sp>
        <p:nvSpPr>
          <p:cNvPr id="287" name="Rectangle 286">
            <a:extLst>
              <a:ext uri="{FF2B5EF4-FFF2-40B4-BE49-F238E27FC236}">
                <a16:creationId xmlns:a16="http://schemas.microsoft.com/office/drawing/2014/main" id="{BFBD9F2B-F505-4AB0-8992-C09A921B5D51}"/>
              </a:ext>
            </a:extLst>
          </p:cNvPr>
          <p:cNvSpPr/>
          <p:nvPr/>
        </p:nvSpPr>
        <p:spPr bwMode="auto">
          <a:xfrm>
            <a:off x="3510278" y="5130936"/>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1399">
              <a:solidFill>
                <a:srgbClr val="002050"/>
              </a:solidFill>
              <a:latin typeface="Segoe UI Semilight"/>
            </a:endParaRPr>
          </a:p>
        </p:txBody>
      </p:sp>
      <p:sp>
        <p:nvSpPr>
          <p:cNvPr id="288" name="Rectangle 287">
            <a:extLst>
              <a:ext uri="{FF2B5EF4-FFF2-40B4-BE49-F238E27FC236}">
                <a16:creationId xmlns:a16="http://schemas.microsoft.com/office/drawing/2014/main" id="{349A60F6-084B-48FB-9AEF-D067F593FF7B}"/>
              </a:ext>
            </a:extLst>
          </p:cNvPr>
          <p:cNvSpPr/>
          <p:nvPr/>
        </p:nvSpPr>
        <p:spPr bwMode="auto">
          <a:xfrm>
            <a:off x="3357920" y="4978578"/>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1399">
              <a:solidFill>
                <a:srgbClr val="002050"/>
              </a:solidFill>
              <a:latin typeface="Segoe UI Semilight"/>
            </a:endParaRPr>
          </a:p>
        </p:txBody>
      </p:sp>
      <p:sp>
        <p:nvSpPr>
          <p:cNvPr id="289" name="Rectangle 288">
            <a:extLst>
              <a:ext uri="{FF2B5EF4-FFF2-40B4-BE49-F238E27FC236}">
                <a16:creationId xmlns:a16="http://schemas.microsoft.com/office/drawing/2014/main" id="{679F3993-55F1-47DE-867B-99B2A5BCA482}"/>
              </a:ext>
            </a:extLst>
          </p:cNvPr>
          <p:cNvSpPr/>
          <p:nvPr/>
        </p:nvSpPr>
        <p:spPr bwMode="auto">
          <a:xfrm>
            <a:off x="3205564" y="4826220"/>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r>
              <a:rPr lang="en-US" sz="1399">
                <a:solidFill>
                  <a:srgbClr val="002050"/>
                </a:solidFill>
                <a:latin typeface="Segoe UI Semilight"/>
              </a:rPr>
              <a:t>Snapshot backups</a:t>
            </a:r>
          </a:p>
        </p:txBody>
      </p:sp>
      <p:cxnSp>
        <p:nvCxnSpPr>
          <p:cNvPr id="278" name="Straight Connector 277">
            <a:extLst>
              <a:ext uri="{FF2B5EF4-FFF2-40B4-BE49-F238E27FC236}">
                <a16:creationId xmlns:a16="http://schemas.microsoft.com/office/drawing/2014/main" id="{05EFA083-C400-4FB3-A796-F70683FA0713}"/>
              </a:ext>
            </a:extLst>
          </p:cNvPr>
          <p:cNvCxnSpPr/>
          <p:nvPr/>
        </p:nvCxnSpPr>
        <p:spPr>
          <a:xfrm>
            <a:off x="839073" y="1598431"/>
            <a:ext cx="10969688" cy="0"/>
          </a:xfrm>
          <a:prstGeom prst="line">
            <a:avLst/>
          </a:prstGeom>
          <a:ln w="12700">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EF0661CF-8E32-47CC-ACBE-71DB9C390DC0}"/>
              </a:ext>
            </a:extLst>
          </p:cNvPr>
          <p:cNvSpPr txBox="1"/>
          <p:nvPr/>
        </p:nvSpPr>
        <p:spPr>
          <a:xfrm rot="16200000">
            <a:off x="171098" y="717275"/>
            <a:ext cx="874418" cy="46149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Control</a:t>
            </a:r>
            <a:endParaRPr lang="en-GB" sz="1199">
              <a:solidFill>
                <a:srgbClr val="002050"/>
              </a:solidFill>
              <a:latin typeface="Segoe UI" panose="020B0502040204020203" pitchFamily="34" charset="0"/>
              <a:cs typeface="Segoe UI" panose="020B0502040204020203" pitchFamily="34" charset="0"/>
            </a:endParaRPr>
          </a:p>
        </p:txBody>
      </p:sp>
      <p:grpSp>
        <p:nvGrpSpPr>
          <p:cNvPr id="280" name="Group 279">
            <a:extLst>
              <a:ext uri="{FF2B5EF4-FFF2-40B4-BE49-F238E27FC236}">
                <a16:creationId xmlns:a16="http://schemas.microsoft.com/office/drawing/2014/main" id="{A35E4C88-8776-47DF-8918-31523A2767D5}"/>
              </a:ext>
            </a:extLst>
          </p:cNvPr>
          <p:cNvGrpSpPr/>
          <p:nvPr/>
        </p:nvGrpSpPr>
        <p:grpSpPr>
          <a:xfrm>
            <a:off x="1202749" y="492260"/>
            <a:ext cx="2179547" cy="878268"/>
            <a:chOff x="1238204" y="1748518"/>
            <a:chExt cx="2180166" cy="878518"/>
          </a:xfrm>
        </p:grpSpPr>
        <p:sp>
          <p:nvSpPr>
            <p:cNvPr id="281" name="Rectangle 280">
              <a:extLst>
                <a:ext uri="{FF2B5EF4-FFF2-40B4-BE49-F238E27FC236}">
                  <a16:creationId xmlns:a16="http://schemas.microsoft.com/office/drawing/2014/main" id="{D12B897F-C80A-4F4B-8C06-C5E0CCFE61BA}"/>
                </a:ext>
              </a:extLst>
            </p:cNvPr>
            <p:cNvSpPr/>
            <p:nvPr/>
          </p:nvSpPr>
          <p:spPr bwMode="auto">
            <a:xfrm>
              <a:off x="1238204" y="1748518"/>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sp>
          <p:nvSpPr>
            <p:cNvPr id="282" name="Rectangle 281">
              <a:extLst>
                <a:ext uri="{FF2B5EF4-FFF2-40B4-BE49-F238E27FC236}">
                  <a16:creationId xmlns:a16="http://schemas.microsoft.com/office/drawing/2014/main" id="{CCAC5E34-0B89-4E2D-9F3A-1BDE2CBE3CB8}"/>
                </a:ext>
              </a:extLst>
            </p:cNvPr>
            <p:cNvSpPr/>
            <p:nvPr/>
          </p:nvSpPr>
          <p:spPr bwMode="auto">
            <a:xfrm>
              <a:off x="135499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83" name="Rectangle 282">
              <a:extLst>
                <a:ext uri="{FF2B5EF4-FFF2-40B4-BE49-F238E27FC236}">
                  <a16:creationId xmlns:a16="http://schemas.microsoft.com/office/drawing/2014/main" id="{7F06C8BB-C8DF-4CE1-8BDC-330E84240366}"/>
                </a:ext>
              </a:extLst>
            </p:cNvPr>
            <p:cNvSpPr/>
            <p:nvPr/>
          </p:nvSpPr>
          <p:spPr bwMode="auto">
            <a:xfrm>
              <a:off x="236721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sp>
          <p:nvSpPr>
            <p:cNvPr id="284" name="Rectangle 283">
              <a:extLst>
                <a:ext uri="{FF2B5EF4-FFF2-40B4-BE49-F238E27FC236}">
                  <a16:creationId xmlns:a16="http://schemas.microsoft.com/office/drawing/2014/main" id="{85EA35E4-A511-4A26-A527-DE1B97162D91}"/>
                </a:ext>
              </a:extLst>
            </p:cNvPr>
            <p:cNvSpPr/>
            <p:nvPr/>
          </p:nvSpPr>
          <p:spPr bwMode="auto">
            <a:xfrm>
              <a:off x="1354999" y="2205053"/>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SSD TempDB</a:t>
              </a:r>
              <a:endParaRPr lang="en-GB" sz="1399">
                <a:solidFill>
                  <a:srgbClr val="FFFFFF"/>
                </a:solidFill>
                <a:latin typeface="Segoe UI Semilight"/>
              </a:endParaRPr>
            </a:p>
          </p:txBody>
        </p:sp>
      </p:grpSp>
    </p:spTree>
    <p:extLst>
      <p:ext uri="{BB962C8B-B14F-4D97-AF65-F5344CB8AC3E}">
        <p14:creationId xmlns:p14="http://schemas.microsoft.com/office/powerpoint/2010/main" val="32809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01417 -0.03563 L 0.3167 -0.40604 " pathEditMode="relative" rAng="0" ptsTypes="AA">
                                      <p:cBhvr>
                                        <p:cTn id="6" dur="2000" fill="hold"/>
                                        <p:tgtEl>
                                          <p:spTgt spid="204"/>
                                        </p:tgtEl>
                                        <p:attrNameLst>
                                          <p:attrName>ppt_x</p:attrName>
                                          <p:attrName>ppt_y</p:attrName>
                                        </p:attrNameLst>
                                      </p:cBhvr>
                                      <p:rCtr x="16543" y="-18520"/>
                                    </p:animMotion>
                                  </p:childTnLst>
                                </p:cTn>
                              </p:par>
                              <p:par>
                                <p:cTn id="7" presetID="64" presetClass="path" presetSubtype="0" accel="50000" decel="50000" fill="hold" grpId="0" nodeType="withEffect">
                                  <p:stCondLst>
                                    <p:cond delay="0"/>
                                  </p:stCondLst>
                                  <p:childTnLst>
                                    <p:animMotion origin="layout" path="M 2.71381E-6 -2.11984E-6 L -0.03319 -0.40604 " pathEditMode="relative" rAng="0" ptsTypes="AA">
                                      <p:cBhvr>
                                        <p:cTn id="8" dur="2000" fill="hold"/>
                                        <p:tgtEl>
                                          <p:spTgt spid="216"/>
                                        </p:tgtEl>
                                        <p:attrNameLst>
                                          <p:attrName>ppt_x</p:attrName>
                                          <p:attrName>ppt_y</p:attrName>
                                        </p:attrNameLst>
                                      </p:cBhvr>
                                      <p:rCtr x="-1659" y="-20313"/>
                                    </p:animMotion>
                                  </p:childTnLst>
                                </p:cTn>
                              </p:par>
                              <p:par>
                                <p:cTn id="9" presetID="64" presetClass="path" presetSubtype="0" accel="50000" decel="50000" fill="hold" grpId="0" nodeType="withEffect">
                                  <p:stCondLst>
                                    <p:cond delay="0"/>
                                  </p:stCondLst>
                                  <p:childTnLst>
                                    <p:animMotion origin="layout" path="M -4.16135E-6 -2.11984E-6 L -0.10186 -0.40604 " pathEditMode="relative" rAng="0" ptsTypes="AA">
                                      <p:cBhvr>
                                        <p:cTn id="10" dur="2000" fill="hold"/>
                                        <p:tgtEl>
                                          <p:spTgt spid="226"/>
                                        </p:tgtEl>
                                        <p:attrNameLst>
                                          <p:attrName>ppt_x</p:attrName>
                                          <p:attrName>ppt_y</p:attrName>
                                        </p:attrNameLst>
                                      </p:cBhvr>
                                      <p:rCtr x="-5093" y="-20313"/>
                                    </p:animMotion>
                                  </p:childTnLst>
                                </p:cTn>
                              </p:par>
                              <p:par>
                                <p:cTn id="11" presetID="64" presetClass="path" presetSubtype="0" accel="50000" decel="50000" fill="hold" grpId="0" nodeType="withEffect">
                                  <p:stCondLst>
                                    <p:cond delay="0"/>
                                  </p:stCondLst>
                                  <p:childTnLst>
                                    <p:animMotion origin="layout" path="M -1.03651E-6 -2.11984E-6 L -0.24496 -0.40604 " pathEditMode="relative" rAng="0" ptsTypes="AA">
                                      <p:cBhvr>
                                        <p:cTn id="12" dur="2000" fill="hold"/>
                                        <p:tgtEl>
                                          <p:spTgt spid="236"/>
                                        </p:tgtEl>
                                        <p:attrNameLst>
                                          <p:attrName>ppt_x</p:attrName>
                                          <p:attrName>ppt_y</p:attrName>
                                        </p:attrNameLst>
                                      </p:cBhvr>
                                      <p:rCtr x="-12254" y="-20313"/>
                                    </p:animMotion>
                                  </p:childTnLst>
                                </p:cTn>
                              </p:par>
                              <p:par>
                                <p:cTn id="13" presetID="64" presetClass="path" presetSubtype="0" accel="50000" decel="50000" fill="hold" grpId="0" nodeType="withEffect">
                                  <p:stCondLst>
                                    <p:cond delay="0"/>
                                  </p:stCondLst>
                                  <p:childTnLst>
                                    <p:animMotion origin="layout" path="M -0.02183 -0.03472 L 0.04914 -0.40604 " pathEditMode="relative" rAng="0" ptsTypes="AA">
                                      <p:cBhvr>
                                        <p:cTn id="14" dur="2000" fill="hold"/>
                                        <p:tgtEl>
                                          <p:spTgt spid="246"/>
                                        </p:tgtEl>
                                        <p:attrNameLst>
                                          <p:attrName>ppt_x</p:attrName>
                                          <p:attrName>ppt_y</p:attrName>
                                        </p:attrNameLst>
                                      </p:cBhvr>
                                      <p:rCtr x="3549" y="-18566"/>
                                    </p:animMotion>
                                  </p:childTnLst>
                                </p:cTn>
                              </p:par>
                              <p:par>
                                <p:cTn id="15" presetID="64" presetClass="path" presetSubtype="0" accel="50000" decel="50000" fill="hold" grpId="0" nodeType="withEffect">
                                  <p:stCondLst>
                                    <p:cond delay="0"/>
                                  </p:stCondLst>
                                  <p:childTnLst>
                                    <p:animMotion origin="layout" path="M -2.94358E-6 -2.11984E-6 L -0.03485 -0.40604 " pathEditMode="relative" rAng="0" ptsTypes="AA">
                                      <p:cBhvr>
                                        <p:cTn id="16" dur="2000" fill="hold"/>
                                        <p:tgtEl>
                                          <p:spTgt spid="259"/>
                                        </p:tgtEl>
                                        <p:attrNameLst>
                                          <p:attrName>ppt_x</p:attrName>
                                          <p:attrName>ppt_y</p:attrName>
                                        </p:attrNameLst>
                                      </p:cBhvr>
                                      <p:rCtr x="-1749" y="-20313"/>
                                    </p:animMotion>
                                  </p:childTnLst>
                                </p:cTn>
                              </p:par>
                              <p:par>
                                <p:cTn id="17" presetID="64" presetClass="path" presetSubtype="0" accel="50000" decel="50000" fill="hold" grpId="0" nodeType="withEffect">
                                  <p:stCondLst>
                                    <p:cond delay="0"/>
                                  </p:stCondLst>
                                  <p:childTnLst>
                                    <p:animMotion origin="layout" path="M -6.99515E-7 -2.11984E-6 L -0.09727 -0.40604 " pathEditMode="relative" rAng="0" ptsTypes="AA">
                                      <p:cBhvr>
                                        <p:cTn id="18" dur="2000" fill="hold"/>
                                        <p:tgtEl>
                                          <p:spTgt spid="266"/>
                                        </p:tgtEl>
                                        <p:attrNameLst>
                                          <p:attrName>ppt_x</p:attrName>
                                          <p:attrName>ppt_y</p:attrName>
                                        </p:attrNameLst>
                                      </p:cBhvr>
                                      <p:rCtr x="-4863" y="-20313"/>
                                    </p:animMotion>
                                  </p:childTnLst>
                                </p:cTn>
                              </p:par>
                              <p:par>
                                <p:cTn id="19" presetID="64" presetClass="path" presetSubtype="0" accel="50000" decel="50000" fill="hold" grpId="0" nodeType="withEffect">
                                  <p:stCondLst>
                                    <p:cond delay="0"/>
                                  </p:stCondLst>
                                  <p:childTnLst>
                                    <p:animMotion origin="layout" path="M -4.23538E-6 -2.11984E-6 L -0.0822 -0.40604 " pathEditMode="relative" rAng="0" ptsTypes="AA">
                                      <p:cBhvr>
                                        <p:cTn id="20" dur="2000" fill="hold"/>
                                        <p:tgtEl>
                                          <p:spTgt spid="272"/>
                                        </p:tgtEl>
                                        <p:attrNameLst>
                                          <p:attrName>ppt_x</p:attrName>
                                          <p:attrName>ppt_y</p:attrName>
                                        </p:attrNameLst>
                                      </p:cBhvr>
                                      <p:rCtr x="-4110" y="-203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6" grpId="0" animBg="1"/>
      <p:bldP spid="226" grpId="0" animBg="1"/>
      <p:bldP spid="236" grpId="0" animBg="1"/>
      <p:bldP spid="246" grpId="0" animBg="1"/>
      <p:bldP spid="259" grpId="0" animBg="1"/>
      <p:bldP spid="266" grpId="0" animBg="1"/>
      <p:bldP spid="27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dirty="0"/>
              <a:t>Upcoming Features: </a:t>
            </a:r>
          </a:p>
          <a:p>
            <a:r>
              <a:rPr lang="en-US" sz="1600" dirty="0"/>
              <a:t>Copy Command</a:t>
            </a:r>
          </a:p>
          <a:p>
            <a:r>
              <a:rPr lang="en-US" sz="1600" dirty="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DF28-6F26-4A14-B81B-49B8BE33E20E}"/>
              </a:ext>
            </a:extLst>
          </p:cNvPr>
          <p:cNvSpPr>
            <a:spLocks noGrp="1"/>
          </p:cNvSpPr>
          <p:nvPr>
            <p:ph type="title"/>
          </p:nvPr>
        </p:nvSpPr>
        <p:spPr>
          <a:xfrm>
            <a:off x="2889441" y="2807"/>
            <a:ext cx="8747301" cy="811895"/>
          </a:xfrm>
        </p:spPr>
        <p:txBody>
          <a:bodyPr/>
          <a:lstStyle/>
          <a:p>
            <a:r>
              <a:rPr lang="en-US"/>
              <a:t>Automated Tiering Of Storage Layers</a:t>
            </a:r>
            <a:endParaRPr lang="en-GB"/>
          </a:p>
        </p:txBody>
      </p:sp>
      <p:graphicFrame>
        <p:nvGraphicFramePr>
          <p:cNvPr id="7" name="Diagram 6">
            <a:extLst>
              <a:ext uri="{FF2B5EF4-FFF2-40B4-BE49-F238E27FC236}">
                <a16:creationId xmlns:a16="http://schemas.microsoft.com/office/drawing/2014/main" id="{B3079697-8C25-487F-9881-BA582E04CCF5}"/>
              </a:ext>
            </a:extLst>
          </p:cNvPr>
          <p:cNvGraphicFramePr/>
          <p:nvPr>
            <p:extLst>
              <p:ext uri="{D42A27DB-BD31-4B8C-83A1-F6EECF244321}">
                <p14:modId xmlns:p14="http://schemas.microsoft.com/office/powerpoint/2010/main" val="2412112388"/>
              </p:ext>
            </p:extLst>
          </p:nvPr>
        </p:nvGraphicFramePr>
        <p:xfrm>
          <a:off x="2073335" y="1213175"/>
          <a:ext cx="8289807" cy="5047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mperature_hot" title="Icon of a thermometer showing hot temperature">
            <a:extLst>
              <a:ext uri="{FF2B5EF4-FFF2-40B4-BE49-F238E27FC236}">
                <a16:creationId xmlns:a16="http://schemas.microsoft.com/office/drawing/2014/main" id="{0D47B584-46D6-4F83-B8B4-0DC475BDF247}"/>
              </a:ext>
            </a:extLst>
          </p:cNvPr>
          <p:cNvSpPr>
            <a:spLocks noChangeAspect="1" noEditPoints="1"/>
          </p:cNvSpPr>
          <p:nvPr/>
        </p:nvSpPr>
        <p:spPr bwMode="auto">
          <a:xfrm>
            <a:off x="351672" y="2049669"/>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9" name="Temperature_med" title="Icon of a thermometer showing medium temperature">
            <a:extLst>
              <a:ext uri="{FF2B5EF4-FFF2-40B4-BE49-F238E27FC236}">
                <a16:creationId xmlns:a16="http://schemas.microsoft.com/office/drawing/2014/main" id="{61141BAF-6644-4323-9F6C-CDFB4D3F4F14}"/>
              </a:ext>
            </a:extLst>
          </p:cNvPr>
          <p:cNvSpPr>
            <a:spLocks noChangeAspect="1" noEditPoints="1"/>
          </p:cNvSpPr>
          <p:nvPr/>
        </p:nvSpPr>
        <p:spPr bwMode="auto">
          <a:xfrm>
            <a:off x="351672" y="3497264"/>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10" name="Temperature_mild" title="Icon of a thermometer showing mild temperature">
            <a:extLst>
              <a:ext uri="{FF2B5EF4-FFF2-40B4-BE49-F238E27FC236}">
                <a16:creationId xmlns:a16="http://schemas.microsoft.com/office/drawing/2014/main" id="{35B62DBE-60B8-4E34-B0F5-CBC56AA7918B}"/>
              </a:ext>
            </a:extLst>
          </p:cNvPr>
          <p:cNvSpPr>
            <a:spLocks noChangeAspect="1" noEditPoints="1"/>
          </p:cNvSpPr>
          <p:nvPr/>
        </p:nvSpPr>
        <p:spPr bwMode="auto">
          <a:xfrm>
            <a:off x="351671" y="4944859"/>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BE7E07F0-005E-4A35-BA5E-97B35275963E}"/>
              </a:ext>
            </a:extLst>
          </p:cNvPr>
          <p:cNvSpPr txBox="1"/>
          <p:nvPr/>
        </p:nvSpPr>
        <p:spPr>
          <a:xfrm>
            <a:off x="433934" y="1965236"/>
            <a:ext cx="1440085" cy="627822"/>
          </a:xfrm>
          <a:prstGeom prst="rect">
            <a:avLst/>
          </a:prstGeom>
          <a:noFill/>
        </p:spPr>
        <p:txBody>
          <a:bodyPr wrap="none" lIns="182854" tIns="146283" rIns="182854" bIns="146283" rtlCol="0">
            <a:spAutoFit/>
          </a:bodyPr>
          <a:lstStyle/>
          <a:p>
            <a:pPr defTabSz="932634">
              <a:lnSpc>
                <a:spcPct val="90000"/>
              </a:lnSpc>
              <a:spcAft>
                <a:spcPts val="600"/>
              </a:spcAft>
            </a:pPr>
            <a:r>
              <a:rPr lang="en-US" sz="2400" dirty="0">
                <a:gradFill>
                  <a:gsLst>
                    <a:gs pos="2917">
                      <a:srgbClr val="353535"/>
                    </a:gs>
                    <a:gs pos="30000">
                      <a:srgbClr val="353535"/>
                    </a:gs>
                  </a:gsLst>
                  <a:lin ang="5400000" scaled="0"/>
                </a:gradFill>
                <a:latin typeface="Segoe UI Semilight"/>
              </a:rPr>
              <a:t>300GB+</a:t>
            </a:r>
          </a:p>
        </p:txBody>
      </p:sp>
      <p:sp>
        <p:nvSpPr>
          <p:cNvPr id="11" name="TextBox 10">
            <a:extLst>
              <a:ext uri="{FF2B5EF4-FFF2-40B4-BE49-F238E27FC236}">
                <a16:creationId xmlns:a16="http://schemas.microsoft.com/office/drawing/2014/main" id="{62779435-79B8-456B-B9C4-8DB540C188C8}"/>
              </a:ext>
            </a:extLst>
          </p:cNvPr>
          <p:cNvSpPr txBox="1"/>
          <p:nvPr/>
        </p:nvSpPr>
        <p:spPr>
          <a:xfrm>
            <a:off x="433935" y="3339876"/>
            <a:ext cx="1404181" cy="803817"/>
          </a:xfrm>
          <a:prstGeom prst="rect">
            <a:avLst/>
          </a:prstGeom>
          <a:noFill/>
        </p:spPr>
        <p:txBody>
          <a:bodyPr wrap="none" lIns="182854" tIns="146283" rIns="182854" bIns="146283" rtlCol="0">
            <a:spAutoFit/>
          </a:bodyPr>
          <a:lstStyle/>
          <a:p>
            <a:pPr defTabSz="932634">
              <a:lnSpc>
                <a:spcPct val="90000"/>
              </a:lnSpc>
              <a:spcAft>
                <a:spcPts val="600"/>
              </a:spcAft>
            </a:pPr>
            <a:r>
              <a:rPr lang="en-US" sz="3599">
                <a:gradFill>
                  <a:gsLst>
                    <a:gs pos="2917">
                      <a:srgbClr val="353535"/>
                    </a:gs>
                    <a:gs pos="30000">
                      <a:srgbClr val="353535"/>
                    </a:gs>
                  </a:gsLst>
                  <a:lin ang="5400000" scaled="0"/>
                </a:gradFill>
                <a:latin typeface="Segoe UI Semilight"/>
              </a:rPr>
              <a:t>1.5TB</a:t>
            </a:r>
          </a:p>
        </p:txBody>
      </p:sp>
      <p:sp>
        <p:nvSpPr>
          <p:cNvPr id="12" name="TextBox 11">
            <a:extLst>
              <a:ext uri="{FF2B5EF4-FFF2-40B4-BE49-F238E27FC236}">
                <a16:creationId xmlns:a16="http://schemas.microsoft.com/office/drawing/2014/main" id="{3F477CA2-06F2-42DA-831E-CC875D86BFE5}"/>
              </a:ext>
            </a:extLst>
          </p:cNvPr>
          <p:cNvSpPr txBox="1"/>
          <p:nvPr/>
        </p:nvSpPr>
        <p:spPr>
          <a:xfrm>
            <a:off x="516199" y="4474579"/>
            <a:ext cx="228536" cy="1786032"/>
          </a:xfrm>
          <a:prstGeom prst="rect">
            <a:avLst/>
          </a:prstGeom>
          <a:noFill/>
        </p:spPr>
        <p:txBody>
          <a:bodyPr wrap="square" lIns="182829" tIns="146263" rIns="182829" bIns="146263" rtlCol="0">
            <a:spAutoFit/>
          </a:bodyPr>
          <a:lstStyle/>
          <a:p>
            <a:pPr defTabSz="932527">
              <a:lnSpc>
                <a:spcPct val="90000"/>
              </a:lnSpc>
              <a:spcAft>
                <a:spcPts val="600"/>
              </a:spcAft>
            </a:pPr>
            <a:r>
              <a:rPr lang="en-GB" sz="7197">
                <a:solidFill>
                  <a:srgbClr val="353535"/>
                </a:solidFill>
                <a:latin typeface="Segoe UI Semilight"/>
              </a:rPr>
              <a:t>∞</a:t>
            </a:r>
          </a:p>
          <a:p>
            <a:pPr defTabSz="932527">
              <a:lnSpc>
                <a:spcPct val="90000"/>
              </a:lnSpc>
              <a:spcAft>
                <a:spcPts val="600"/>
              </a:spcAft>
            </a:pPr>
            <a:endParaRPr lang="en-GB" sz="2800" err="1">
              <a:gradFill>
                <a:gsLst>
                  <a:gs pos="2917">
                    <a:srgbClr val="353535"/>
                  </a:gs>
                  <a:gs pos="30000">
                    <a:srgbClr val="353535"/>
                  </a:gs>
                </a:gsLst>
                <a:lin ang="5400000" scaled="0"/>
              </a:gradFill>
              <a:latin typeface="Segoe UI Semilight"/>
            </a:endParaRPr>
          </a:p>
        </p:txBody>
      </p:sp>
      <p:sp>
        <p:nvSpPr>
          <p:cNvPr id="4" name="TextBox 3">
            <a:extLst>
              <a:ext uri="{FF2B5EF4-FFF2-40B4-BE49-F238E27FC236}">
                <a16:creationId xmlns:a16="http://schemas.microsoft.com/office/drawing/2014/main" id="{03EF112D-DCE0-4969-B9D5-70C9E8B9235D}"/>
              </a:ext>
            </a:extLst>
          </p:cNvPr>
          <p:cNvSpPr txBox="1"/>
          <p:nvPr/>
        </p:nvSpPr>
        <p:spPr>
          <a:xfrm>
            <a:off x="1715361" y="3397778"/>
            <a:ext cx="109027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20 µs</a:t>
            </a:r>
          </a:p>
        </p:txBody>
      </p:sp>
      <p:sp>
        <p:nvSpPr>
          <p:cNvPr id="16" name="TextBox 15">
            <a:extLst>
              <a:ext uri="{FF2B5EF4-FFF2-40B4-BE49-F238E27FC236}">
                <a16:creationId xmlns:a16="http://schemas.microsoft.com/office/drawing/2014/main" id="{83DC0197-4FB9-43E6-9515-9D220E53D3A2}"/>
              </a:ext>
            </a:extLst>
          </p:cNvPr>
          <p:cNvSpPr txBox="1"/>
          <p:nvPr/>
        </p:nvSpPr>
        <p:spPr>
          <a:xfrm>
            <a:off x="1750974" y="1964060"/>
            <a:ext cx="108046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70 ns</a:t>
            </a:r>
          </a:p>
        </p:txBody>
      </p:sp>
      <p:sp>
        <p:nvSpPr>
          <p:cNvPr id="17" name="TextBox 16">
            <a:extLst>
              <a:ext uri="{FF2B5EF4-FFF2-40B4-BE49-F238E27FC236}">
                <a16:creationId xmlns:a16="http://schemas.microsoft.com/office/drawing/2014/main" id="{E0917E50-4A4D-444E-92AB-B6611655F341}"/>
              </a:ext>
            </a:extLst>
          </p:cNvPr>
          <p:cNvSpPr txBox="1"/>
          <p:nvPr/>
        </p:nvSpPr>
        <p:spPr>
          <a:xfrm>
            <a:off x="1612783" y="4829154"/>
            <a:ext cx="129627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100 </a:t>
            </a:r>
            <a:r>
              <a:rPr lang="en-US" sz="2400" err="1">
                <a:gradFill>
                  <a:gsLst>
                    <a:gs pos="2917">
                      <a:srgbClr val="353535"/>
                    </a:gs>
                    <a:gs pos="30000">
                      <a:srgbClr val="353535"/>
                    </a:gs>
                  </a:gsLst>
                  <a:lin ang="5400000" scaled="0"/>
                </a:gradFill>
                <a:latin typeface="Segoe UI Semilight"/>
              </a:rPr>
              <a:t>ms</a:t>
            </a:r>
            <a:endParaRPr lang="en-US" sz="2400">
              <a:gradFill>
                <a:gsLst>
                  <a:gs pos="2917">
                    <a:srgbClr val="353535"/>
                  </a:gs>
                  <a:gs pos="30000">
                    <a:srgbClr val="353535"/>
                  </a:gs>
                </a:gsLst>
                <a:lin ang="5400000" scaled="0"/>
              </a:gradFill>
              <a:latin typeface="Segoe UI Semilight"/>
            </a:endParaRPr>
          </a:p>
        </p:txBody>
      </p:sp>
      <p:sp>
        <p:nvSpPr>
          <p:cNvPr id="5" name="TextBox 4">
            <a:extLst>
              <a:ext uri="{FF2B5EF4-FFF2-40B4-BE49-F238E27FC236}">
                <a16:creationId xmlns:a16="http://schemas.microsoft.com/office/drawing/2014/main" id="{2EE29952-2551-4D97-9AA6-4A5035E9556C}"/>
              </a:ext>
            </a:extLst>
          </p:cNvPr>
          <p:cNvSpPr txBox="1"/>
          <p:nvPr/>
        </p:nvSpPr>
        <p:spPr>
          <a:xfrm>
            <a:off x="188494" y="932646"/>
            <a:ext cx="1512870" cy="1051931"/>
          </a:xfrm>
          <a:prstGeom prst="rect">
            <a:avLst/>
          </a:prstGeom>
          <a:noFill/>
        </p:spPr>
        <p:txBody>
          <a:bodyPr wrap="none" lIns="182854" tIns="146283" rIns="182854" bIns="146283" rtlCol="0">
            <a:spAutoFit/>
          </a:bodyPr>
          <a:lstStyle/>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Node</a:t>
            </a:r>
          </a:p>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Capacity</a:t>
            </a:r>
          </a:p>
        </p:txBody>
      </p:sp>
      <p:sp>
        <p:nvSpPr>
          <p:cNvPr id="18" name="TextBox 17">
            <a:extLst>
              <a:ext uri="{FF2B5EF4-FFF2-40B4-BE49-F238E27FC236}">
                <a16:creationId xmlns:a16="http://schemas.microsoft.com/office/drawing/2014/main" id="{7B19D911-8C89-4E12-84D6-0058F8988EFE}"/>
              </a:ext>
            </a:extLst>
          </p:cNvPr>
          <p:cNvSpPr txBox="1"/>
          <p:nvPr/>
        </p:nvSpPr>
        <p:spPr>
          <a:xfrm>
            <a:off x="1803258" y="976643"/>
            <a:ext cx="1270118" cy="1051931"/>
          </a:xfrm>
          <a:prstGeom prst="rect">
            <a:avLst/>
          </a:prstGeom>
          <a:noFill/>
        </p:spPr>
        <p:txBody>
          <a:bodyPr wrap="none" lIns="182854" tIns="146283" rIns="182854" bIns="146283" rtlCol="0">
            <a:spAutoFit/>
          </a:bodyPr>
          <a:lstStyle/>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Access</a:t>
            </a:r>
          </a:p>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Time</a:t>
            </a:r>
          </a:p>
        </p:txBody>
      </p:sp>
      <p:cxnSp>
        <p:nvCxnSpPr>
          <p:cNvPr id="19" name="Straight Connector 18">
            <a:extLst>
              <a:ext uri="{FF2B5EF4-FFF2-40B4-BE49-F238E27FC236}">
                <a16:creationId xmlns:a16="http://schemas.microsoft.com/office/drawing/2014/main" id="{4789F09D-0321-4828-9917-D81B3BF65FE1}"/>
              </a:ext>
            </a:extLst>
          </p:cNvPr>
          <p:cNvCxnSpPr/>
          <p:nvPr/>
        </p:nvCxnSpPr>
        <p:spPr>
          <a:xfrm>
            <a:off x="1690408" y="1451176"/>
            <a:ext cx="0" cy="4571351"/>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E63589-7A6D-4EBA-981E-F40A39D461BC}"/>
              </a:ext>
            </a:extLst>
          </p:cNvPr>
          <p:cNvCxnSpPr>
            <a:cxnSpLocks/>
          </p:cNvCxnSpPr>
          <p:nvPr/>
        </p:nvCxnSpPr>
        <p:spPr>
          <a:xfrm rot="5400000">
            <a:off x="1677532" y="525884"/>
            <a:ext cx="0" cy="2742811"/>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3D0E4A6-14AA-4BA1-93B6-F45E13D32DE6}"/>
              </a:ext>
            </a:extLst>
          </p:cNvPr>
          <p:cNvSpPr/>
          <p:nvPr/>
        </p:nvSpPr>
        <p:spPr>
          <a:xfrm>
            <a:off x="10014204" y="1779805"/>
            <a:ext cx="1342592"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hot data</a:t>
            </a:r>
          </a:p>
        </p:txBody>
      </p:sp>
      <p:sp>
        <p:nvSpPr>
          <p:cNvPr id="21" name="Rectangle 20">
            <a:extLst>
              <a:ext uri="{FF2B5EF4-FFF2-40B4-BE49-F238E27FC236}">
                <a16:creationId xmlns:a16="http://schemas.microsoft.com/office/drawing/2014/main" id="{66693424-93E1-449C-AA78-5E21BEA65899}"/>
              </a:ext>
            </a:extLst>
          </p:cNvPr>
          <p:cNvSpPr/>
          <p:nvPr/>
        </p:nvSpPr>
        <p:spPr>
          <a:xfrm>
            <a:off x="10011948" y="3225450"/>
            <a:ext cx="1642762"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warm data</a:t>
            </a:r>
          </a:p>
        </p:txBody>
      </p:sp>
      <p:sp>
        <p:nvSpPr>
          <p:cNvPr id="22" name="Rectangle 21">
            <a:extLst>
              <a:ext uri="{FF2B5EF4-FFF2-40B4-BE49-F238E27FC236}">
                <a16:creationId xmlns:a16="http://schemas.microsoft.com/office/drawing/2014/main" id="{D62D1254-45AC-4948-BF2E-8A0D4B3C657F}"/>
              </a:ext>
            </a:extLst>
          </p:cNvPr>
          <p:cNvSpPr/>
          <p:nvPr/>
        </p:nvSpPr>
        <p:spPr>
          <a:xfrm>
            <a:off x="10001451" y="4999737"/>
            <a:ext cx="1465211"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cold data</a:t>
            </a:r>
          </a:p>
        </p:txBody>
      </p:sp>
    </p:spTree>
    <p:extLst>
      <p:ext uri="{BB962C8B-B14F-4D97-AF65-F5344CB8AC3E}">
        <p14:creationId xmlns:p14="http://schemas.microsoft.com/office/powerpoint/2010/main" val="25396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89A25DEC-5F73-44FF-BABE-A4165A3E90DA}"/>
                                            </p:graphicEl>
                                          </p:spTgt>
                                        </p:tgtEl>
                                        <p:attrNameLst>
                                          <p:attrName>style.visibility</p:attrName>
                                        </p:attrNameLst>
                                      </p:cBhvr>
                                      <p:to>
                                        <p:strVal val="visible"/>
                                      </p:to>
                                    </p:set>
                                    <p:animEffect transition="in" filter="fade">
                                      <p:cBhvr>
                                        <p:cTn id="7" dur="500"/>
                                        <p:tgtEl>
                                          <p:spTgt spid="7">
                                            <p:graphicEl>
                                              <a:dgm id="{89A25DEC-5F73-44FF-BABE-A4165A3E90D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EAB3674-D5E3-4583-BB76-E5F1D1F1CF8B}"/>
                                            </p:graphicEl>
                                          </p:spTgt>
                                        </p:tgtEl>
                                        <p:attrNameLst>
                                          <p:attrName>style.visibility</p:attrName>
                                        </p:attrNameLst>
                                      </p:cBhvr>
                                      <p:to>
                                        <p:strVal val="visible"/>
                                      </p:to>
                                    </p:set>
                                    <p:animEffect transition="in" filter="fade">
                                      <p:cBhvr>
                                        <p:cTn id="15" dur="500"/>
                                        <p:tgtEl>
                                          <p:spTgt spid="7">
                                            <p:graphicEl>
                                              <a:dgm id="{BEAB3674-D5E3-4583-BB76-E5F1D1F1CF8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AA673155-A9BD-40EC-B33E-6B53B086777F}"/>
                                            </p:graphicEl>
                                          </p:spTgt>
                                        </p:tgtEl>
                                        <p:attrNameLst>
                                          <p:attrName>style.visibility</p:attrName>
                                        </p:attrNameLst>
                                      </p:cBhvr>
                                      <p:to>
                                        <p:strVal val="visible"/>
                                      </p:to>
                                    </p:set>
                                    <p:animEffect transition="in" filter="fade">
                                      <p:cBhvr>
                                        <p:cTn id="23" dur="500"/>
                                        <p:tgtEl>
                                          <p:spTgt spid="7">
                                            <p:graphicEl>
                                              <a:dgm id="{AA673155-A9BD-40EC-B33E-6B53B086777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uiExpand="1" animBg="1"/>
      <p:bldP spid="9" grpId="0" uiExpand="1"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275482" y="295275"/>
            <a:ext cx="7206769" cy="565027"/>
          </a:xfrm>
        </p:spPr>
        <p:txBody>
          <a:bodyPr/>
          <a:lstStyle/>
          <a:p>
            <a:r>
              <a:rPr lang="en-GB" sz="4000" dirty="0"/>
              <a:t>Adaptive cache miss (cold scan)</a:t>
            </a: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419270" y="1215728"/>
            <a:ext cx="3155246" cy="1379395"/>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F8826937-5D27-4C4C-A024-3E01C45B5485}"/>
              </a:ext>
            </a:extLst>
          </p:cNvPr>
          <p:cNvGrpSpPr/>
          <p:nvPr/>
        </p:nvGrpSpPr>
        <p:grpSpPr>
          <a:xfrm>
            <a:off x="2998522" y="3118923"/>
            <a:ext cx="1815991" cy="1659853"/>
            <a:chOff x="3780031" y="2007345"/>
            <a:chExt cx="1335409" cy="1220591"/>
          </a:xfrm>
        </p:grpSpPr>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3780031" y="2007345"/>
              <a:ext cx="1335409" cy="12205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a:solidFill>
                  <a:srgbClr val="353535"/>
                </a:solidFill>
                <a:latin typeface="Segoe UI Semilight"/>
              </a:endParaRPr>
            </a:p>
            <a:p>
              <a:pPr algn="ctr" defTabSz="932634"/>
              <a:endParaRPr lang="en-US" sz="1836">
                <a:solidFill>
                  <a:srgbClr val="353535"/>
                </a:solidFill>
                <a:latin typeface="Segoe UI Semilight"/>
              </a:endParaRPr>
            </a:p>
            <a:p>
              <a:pPr algn="ctr" defTabSz="932634"/>
              <a:r>
                <a:rPr lang="en-US" sz="1836">
                  <a:solidFill>
                    <a:srgbClr val="353535"/>
                  </a:solidFill>
                  <a:latin typeface="Segoe UI Semilight"/>
                </a:rPr>
                <a:t>Adaptive </a:t>
              </a:r>
            </a:p>
            <a:p>
              <a:pPr algn="ctr" defTabSz="932634"/>
              <a:r>
                <a:rPr lang="en-US" sz="1836">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4016376"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4086515"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4156653"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4226792"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4296930"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4367069"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4437208"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4507348" y="2969341"/>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579151"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649290"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719429" y="2968615"/>
              <a:ext cx="201667" cy="4033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40293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9831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9369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8907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8445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7983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97521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4070599"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168242"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26362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35900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74405" y="1130126"/>
            <a:ext cx="6447879"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11168451"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77310" y="5083518"/>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376182" y="5803996"/>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339944" y="5803996"/>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251577" y="5803996"/>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972449" y="5493129"/>
            <a:ext cx="3190910"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EFC11758-DAD1-47FD-A107-5D297B12DD88}"/>
              </a:ext>
            </a:extLst>
          </p:cNvPr>
          <p:cNvSpPr/>
          <p:nvPr/>
        </p:nvSpPr>
        <p:spPr bwMode="auto">
          <a:xfrm>
            <a:off x="7778594" y="2492464"/>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793" name="Arrow: Curved Left 792">
            <a:extLst>
              <a:ext uri="{FF2B5EF4-FFF2-40B4-BE49-F238E27FC236}">
                <a16:creationId xmlns:a16="http://schemas.microsoft.com/office/drawing/2014/main" id="{6702CA26-0435-431D-8DAB-F88C2B73D130}"/>
              </a:ext>
            </a:extLst>
          </p:cNvPr>
          <p:cNvSpPr/>
          <p:nvPr/>
        </p:nvSpPr>
        <p:spPr bwMode="auto">
          <a:xfrm>
            <a:off x="7767811" y="4354441"/>
            <a:ext cx="414490" cy="1449555"/>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794" name="TextBox 793">
            <a:extLst>
              <a:ext uri="{FF2B5EF4-FFF2-40B4-BE49-F238E27FC236}">
                <a16:creationId xmlns:a16="http://schemas.microsoft.com/office/drawing/2014/main" id="{F3873E1B-CEF2-4F66-AB54-7C12A6ADF30D}"/>
              </a:ext>
            </a:extLst>
          </p:cNvPr>
          <p:cNvSpPr txBox="1"/>
          <p:nvPr/>
        </p:nvSpPr>
        <p:spPr>
          <a:xfrm>
            <a:off x="8220495" y="1552614"/>
            <a:ext cx="1039297"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373574" y="4422467"/>
            <a:ext cx="274245"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456511"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 name="TextBox 14">
            <a:extLst>
              <a:ext uri="{FF2B5EF4-FFF2-40B4-BE49-F238E27FC236}">
                <a16:creationId xmlns:a16="http://schemas.microsoft.com/office/drawing/2014/main" id="{9152873F-3614-4991-93EF-830BAA422EFD}"/>
              </a:ext>
            </a:extLst>
          </p:cNvPr>
          <p:cNvSpPr txBox="1"/>
          <p:nvPr/>
        </p:nvSpPr>
        <p:spPr>
          <a:xfrm>
            <a:off x="7185297" y="5824136"/>
            <a:ext cx="1394647" cy="978071"/>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Remote Read</a:t>
            </a:r>
          </a:p>
        </p:txBody>
      </p:sp>
      <p:sp>
        <p:nvSpPr>
          <p:cNvPr id="16" name="TextBox 15">
            <a:extLst>
              <a:ext uri="{FF2B5EF4-FFF2-40B4-BE49-F238E27FC236}">
                <a16:creationId xmlns:a16="http://schemas.microsoft.com/office/drawing/2014/main" id="{FE1E07CD-A698-414C-8DAA-50878B890C8A}"/>
              </a:ext>
            </a:extLst>
          </p:cNvPr>
          <p:cNvSpPr txBox="1"/>
          <p:nvPr/>
        </p:nvSpPr>
        <p:spPr>
          <a:xfrm>
            <a:off x="8308962" y="3763123"/>
            <a:ext cx="1137438" cy="684310"/>
          </a:xfrm>
          <a:prstGeom prst="rect">
            <a:avLst/>
          </a:prstGeom>
          <a:noFill/>
        </p:spPr>
        <p:txBody>
          <a:bodyPr wrap="square" lIns="248694" tIns="198955" rIns="248694" bIns="198955" rtlCol="0">
            <a:spAutoFit/>
          </a:bodyPr>
          <a:lstStyle/>
          <a:p>
            <a:pPr>
              <a:lnSpc>
                <a:spcPct val="90000"/>
              </a:lnSpc>
              <a:spcAft>
                <a:spcPts val="816"/>
              </a:spcAft>
            </a:pPr>
            <a:r>
              <a:rPr lang="en-US" sz="2040">
                <a:gradFill>
                  <a:gsLst>
                    <a:gs pos="2917">
                      <a:schemeClr val="tx1"/>
                    </a:gs>
                    <a:gs pos="30000">
                      <a:schemeClr val="tx1"/>
                    </a:gs>
                  </a:gsLst>
                  <a:lin ang="5400000" scaled="0"/>
                </a:gradFill>
              </a:rPr>
              <a:t>Hit?</a:t>
            </a:r>
          </a:p>
        </p:txBody>
      </p:sp>
      <p:sp>
        <p:nvSpPr>
          <p:cNvPr id="804" name="TextBox 803">
            <a:extLst>
              <a:ext uri="{FF2B5EF4-FFF2-40B4-BE49-F238E27FC236}">
                <a16:creationId xmlns:a16="http://schemas.microsoft.com/office/drawing/2014/main" id="{427C2420-D212-40C6-AC50-3E65F7775508}"/>
              </a:ext>
            </a:extLst>
          </p:cNvPr>
          <p:cNvSpPr txBox="1"/>
          <p:nvPr/>
        </p:nvSpPr>
        <p:spPr>
          <a:xfrm>
            <a:off x="9548581" y="176478"/>
            <a:ext cx="2992934" cy="1370843"/>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SELECT  SUM(</a:t>
            </a:r>
            <a:r>
              <a:rPr lang="en-US" sz="2040" err="1">
                <a:gradFill>
                  <a:gsLst>
                    <a:gs pos="2917">
                      <a:schemeClr val="tx1"/>
                    </a:gs>
                    <a:gs pos="30000">
                      <a:schemeClr val="tx1"/>
                    </a:gs>
                  </a:gsLst>
                  <a:lin ang="5400000" scaled="0"/>
                </a:gradFill>
              </a:rPr>
              <a:t>TotalCost</a:t>
            </a:r>
            <a:r>
              <a:rPr lang="en-US" sz="2040">
                <a:gradFill>
                  <a:gsLst>
                    <a:gs pos="2917">
                      <a:schemeClr val="tx1"/>
                    </a:gs>
                    <a:gs pos="30000">
                      <a:schemeClr val="tx1"/>
                    </a:gs>
                  </a:gsLst>
                  <a:lin ang="5400000" scaled="0"/>
                </a:gradFill>
              </a:rPr>
              <a:t>)    </a:t>
            </a:r>
          </a:p>
          <a:p>
            <a:pPr algn="ctr">
              <a:lnSpc>
                <a:spcPct val="90000"/>
              </a:lnSpc>
              <a:spcAft>
                <a:spcPts val="816"/>
              </a:spcAft>
            </a:pPr>
            <a:r>
              <a:rPr lang="en-US" sz="2040">
                <a:gradFill>
                  <a:gsLst>
                    <a:gs pos="2917">
                      <a:schemeClr val="tx1"/>
                    </a:gs>
                    <a:gs pos="30000">
                      <a:schemeClr val="tx1"/>
                    </a:gs>
                  </a:gsLst>
                  <a:lin ang="5400000" scaled="0"/>
                </a:gradFill>
              </a:rPr>
              <a:t>FROM </a:t>
            </a:r>
            <a:r>
              <a:rPr lang="en-US" sz="2040" err="1">
                <a:gradFill>
                  <a:gsLst>
                    <a:gs pos="2917">
                      <a:schemeClr val="tx1"/>
                    </a:gs>
                    <a:gs pos="30000">
                      <a:schemeClr val="tx1"/>
                    </a:gs>
                  </a:gsLst>
                  <a:lin ang="5400000" scaled="0"/>
                </a:gradFill>
              </a:rPr>
              <a:t>FactSales_CCI</a:t>
            </a:r>
            <a:r>
              <a:rPr lang="en-US" sz="2040">
                <a:gradFill>
                  <a:gsLst>
                    <a:gs pos="2917">
                      <a:schemeClr val="tx1"/>
                    </a:gs>
                    <a:gs pos="30000">
                      <a:schemeClr val="tx1"/>
                    </a:gs>
                  </a:gsLst>
                  <a:lin ang="5400000" scaled="0"/>
                </a:gradFill>
              </a:rPr>
              <a:t> </a:t>
            </a:r>
          </a:p>
        </p:txBody>
      </p:sp>
      <p:sp>
        <p:nvSpPr>
          <p:cNvPr id="805" name="Rectangle: Rounded Corners 804">
            <a:extLst>
              <a:ext uri="{FF2B5EF4-FFF2-40B4-BE49-F238E27FC236}">
                <a16:creationId xmlns:a16="http://schemas.microsoft.com/office/drawing/2014/main" id="{83DCF8F6-F435-4018-B3F8-0302C3A427C7}"/>
              </a:ext>
            </a:extLst>
          </p:cNvPr>
          <p:cNvSpPr/>
          <p:nvPr/>
        </p:nvSpPr>
        <p:spPr bwMode="auto">
          <a:xfrm rot="5400000">
            <a:off x="4452502" y="2336257"/>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7" name="Title 1">
            <a:extLst>
              <a:ext uri="{FF2B5EF4-FFF2-40B4-BE49-F238E27FC236}">
                <a16:creationId xmlns:a16="http://schemas.microsoft.com/office/drawing/2014/main" id="{DFE5DB12-A949-44A8-9737-1D9DAFF307C7}"/>
              </a:ext>
            </a:extLst>
          </p:cNvPr>
          <p:cNvSpPr txBox="1">
            <a:spLocks/>
          </p:cNvSpPr>
          <p:nvPr/>
        </p:nvSpPr>
        <p:spPr>
          <a:xfrm>
            <a:off x="87128" y="220617"/>
            <a:ext cx="7121349" cy="917575"/>
          </a:xfrm>
          <a:prstGeom prst="rect">
            <a:avLst/>
          </a:prstGeom>
        </p:spPr>
        <p:txBody>
          <a:bodyPr vert="horz" wrap="square" lIns="198955" tIns="124347" rIns="198955" bIns="12434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72" dirty="0"/>
              <a:t>Adaptive cache hit (hot scan)</a:t>
            </a:r>
          </a:p>
        </p:txBody>
      </p:sp>
      <p:sp>
        <p:nvSpPr>
          <p:cNvPr id="240" name="Flowchart: Process 239">
            <a:extLst>
              <a:ext uri="{FF2B5EF4-FFF2-40B4-BE49-F238E27FC236}">
                <a16:creationId xmlns:a16="http://schemas.microsoft.com/office/drawing/2014/main" id="{2BC77EBD-FF6B-4B62-820C-A0B4899E96D5}"/>
              </a:ext>
            </a:extLst>
          </p:cNvPr>
          <p:cNvSpPr/>
          <p:nvPr/>
        </p:nvSpPr>
        <p:spPr bwMode="auto">
          <a:xfrm>
            <a:off x="574405" y="3059798"/>
            <a:ext cx="6447879"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112486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94"/>
                                        </p:tgtEl>
                                        <p:attrNameLst>
                                          <p:attrName>style.visibility</p:attrName>
                                        </p:attrNameLst>
                                      </p:cBhvr>
                                      <p:to>
                                        <p:strVal val="visible"/>
                                      </p:to>
                                    </p:set>
                                    <p:anim calcmode="lin" valueType="num">
                                      <p:cBhvr additive="base">
                                        <p:cTn id="7" dur="500" fill="hold"/>
                                        <p:tgtEl>
                                          <p:spTgt spid="794"/>
                                        </p:tgtEl>
                                        <p:attrNameLst>
                                          <p:attrName>ppt_x</p:attrName>
                                        </p:attrNameLst>
                                      </p:cBhvr>
                                      <p:tavLst>
                                        <p:tav tm="0">
                                          <p:val>
                                            <p:strVal val="#ppt_x"/>
                                          </p:val>
                                        </p:tav>
                                        <p:tav tm="100000">
                                          <p:val>
                                            <p:strVal val="#ppt_x"/>
                                          </p:val>
                                        </p:tav>
                                      </p:tavLst>
                                    </p:anim>
                                    <p:anim calcmode="lin" valueType="num">
                                      <p:cBhvr additive="base">
                                        <p:cTn id="8" dur="500" fill="hold"/>
                                        <p:tgtEl>
                                          <p:spTgt spid="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93"/>
                                        </p:tgtEl>
                                        <p:attrNameLst>
                                          <p:attrName>style.visibility</p:attrName>
                                        </p:attrNameLst>
                                      </p:cBhvr>
                                      <p:to>
                                        <p:strVal val="visible"/>
                                      </p:to>
                                    </p:set>
                                    <p:anim calcmode="lin" valueType="num">
                                      <p:cBhvr additive="base">
                                        <p:cTn id="23" dur="500" fill="hold"/>
                                        <p:tgtEl>
                                          <p:spTgt spid="793"/>
                                        </p:tgtEl>
                                        <p:attrNameLst>
                                          <p:attrName>ppt_x</p:attrName>
                                        </p:attrNameLst>
                                      </p:cBhvr>
                                      <p:tavLst>
                                        <p:tav tm="0">
                                          <p:val>
                                            <p:strVal val="#ppt_x"/>
                                          </p:val>
                                        </p:tav>
                                        <p:tav tm="100000">
                                          <p:val>
                                            <p:strVal val="#ppt_x"/>
                                          </p:val>
                                        </p:tav>
                                      </p:tavLst>
                                    </p:anim>
                                    <p:anim calcmode="lin" valueType="num">
                                      <p:cBhvr additive="base">
                                        <p:cTn id="24" dur="500" fill="hold"/>
                                        <p:tgtEl>
                                          <p:spTgt spid="79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88889E-6 1.23457E-7 L -0.18907 -0.28148 " pathEditMode="relative" rAng="0" ptsTypes="AA">
                                      <p:cBhvr>
                                        <p:cTn id="32" dur="2000" fill="hold"/>
                                        <p:tgtEl>
                                          <p:spTgt spid="795"/>
                                        </p:tgtEl>
                                        <p:attrNameLst>
                                          <p:attrName>ppt_x</p:attrName>
                                          <p:attrName>ppt_y</p:attrName>
                                        </p:attrNameLst>
                                      </p:cBhvr>
                                      <p:rCtr x="-9462" y="-13981"/>
                                    </p:animMotion>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800"/>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3.61111E-6 1.60494E-6 L 0.00608 -0.29938 " pathEditMode="relative" rAng="0" ptsTypes="AA">
                                      <p:cBhvr>
                                        <p:cTn id="41" dur="2000" fill="hold"/>
                                        <p:tgtEl>
                                          <p:spTgt spid="800"/>
                                        </p:tgtEl>
                                        <p:attrNameLst>
                                          <p:attrName>ppt_x</p:attrName>
                                          <p:attrName>ppt_y</p:attrName>
                                        </p:attrNameLst>
                                      </p:cBhvr>
                                      <p:rCtr x="295" y="-14969"/>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01"/>
                                        </p:tgtEl>
                                        <p:attrNameLst>
                                          <p:attrName>style.visibility</p:attrName>
                                        </p:attrNameLst>
                                      </p:cBhvr>
                                      <p:to>
                                        <p:strVal val="visible"/>
                                      </p:to>
                                    </p:set>
                                  </p:childTnLst>
                                </p:cTn>
                              </p:par>
                              <p:par>
                                <p:cTn id="46" presetID="42" presetClass="path" presetSubtype="0" accel="50000" decel="50000" fill="hold" grpId="1" nodeType="withEffect">
                                  <p:stCondLst>
                                    <p:cond delay="0"/>
                                  </p:stCondLst>
                                  <p:childTnLst>
                                    <p:animMotion origin="layout" path="M -8.33333E-7 1.60494E-6 L 0.41129 -0.19259 " pathEditMode="relative" rAng="0" ptsTypes="AA">
                                      <p:cBhvr>
                                        <p:cTn id="47" dur="2000" fill="hold"/>
                                        <p:tgtEl>
                                          <p:spTgt spid="801"/>
                                        </p:tgtEl>
                                        <p:attrNameLst>
                                          <p:attrName>ppt_x</p:attrName>
                                          <p:attrName>ppt_y</p:attrName>
                                        </p:attrNameLst>
                                      </p:cBhvr>
                                      <p:rCtr x="20556" y="-9630"/>
                                    </p:animMotion>
                                  </p:childTnLst>
                                </p:cTn>
                              </p:par>
                            </p:childTnLst>
                          </p:cTn>
                        </p:par>
                        <p:par>
                          <p:cTn id="48" fill="hold">
                            <p:stCondLst>
                              <p:cond delay="2000"/>
                            </p:stCondLst>
                            <p:childTnLst>
                              <p:par>
                                <p:cTn id="49" presetID="10" presetClass="exit" presetSubtype="0" fill="hold" grpId="3" nodeType="afterEffect">
                                  <p:stCondLst>
                                    <p:cond delay="0"/>
                                  </p:stCondLst>
                                  <p:childTnLst>
                                    <p:animEffect transition="out" filter="fade">
                                      <p:cBhvr>
                                        <p:cTn id="50" dur="500"/>
                                        <p:tgtEl>
                                          <p:spTgt spid="801"/>
                                        </p:tgtEl>
                                      </p:cBhvr>
                                    </p:animEffect>
                                    <p:set>
                                      <p:cBhvr>
                                        <p:cTn id="51" dur="1" fill="hold">
                                          <p:stCondLst>
                                            <p:cond delay="499"/>
                                          </p:stCondLst>
                                        </p:cTn>
                                        <p:tgtEl>
                                          <p:spTgt spid="80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79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93"/>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6"/>
                                        </p:tgtEl>
                                        <p:attrNameLst>
                                          <p:attrName>style.visibility</p:attrName>
                                        </p:attrNameLst>
                                      </p:cBhvr>
                                      <p:to>
                                        <p:strVal val="hidden"/>
                                      </p:to>
                                    </p:set>
                                  </p:childTnLst>
                                </p:cTn>
                              </p:par>
                              <p:par>
                                <p:cTn id="62" presetID="1" presetClass="exit" presetSubtype="0" fill="hold" grpId="2" nodeType="withEffect">
                                  <p:stCondLst>
                                    <p:cond delay="0"/>
                                  </p:stCondLst>
                                  <p:childTnLst>
                                    <p:set>
                                      <p:cBhvr>
                                        <p:cTn id="63" dur="1" fill="hold">
                                          <p:stCondLst>
                                            <p:cond delay="0"/>
                                          </p:stCondLst>
                                        </p:cTn>
                                        <p:tgtEl>
                                          <p:spTgt spid="801"/>
                                        </p:tgtEl>
                                        <p:attrNameLst>
                                          <p:attrName>style.visibility</p:attrName>
                                        </p:attrNameLst>
                                      </p:cBhvr>
                                      <p:to>
                                        <p:strVal val="hidden"/>
                                      </p:to>
                                    </p:set>
                                  </p:childTnLst>
                                </p:cTn>
                              </p:par>
                              <p:par>
                                <p:cTn id="64" presetID="1" presetClass="exit" presetSubtype="0" fill="hold" grpId="0" nodeType="withEffect">
                                  <p:stCondLst>
                                    <p:cond delay="0"/>
                                  </p:stCondLst>
                                  <p:childTnLst>
                                    <p:set>
                                      <p:cBhvr>
                                        <p:cTn id="65" dur="1" fill="hold">
                                          <p:stCondLst>
                                            <p:cond delay="0"/>
                                          </p:stCondLst>
                                        </p:cTn>
                                        <p:tgtEl>
                                          <p:spTgt spid="2"/>
                                        </p:tgtEl>
                                        <p:attrNameLst>
                                          <p:attrName>style.visibility</p:attrName>
                                        </p:attrNameLst>
                                      </p:cBhvr>
                                      <p:to>
                                        <p:strVal val="hidden"/>
                                      </p:to>
                                    </p:set>
                                  </p:childTnLst>
                                </p:cTn>
                              </p:par>
                              <p:par>
                                <p:cTn id="66" presetID="1" presetClass="exit"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804"/>
                                        </p:tgtEl>
                                        <p:attrNameLst>
                                          <p:attrName>style.visibility</p:attrName>
                                        </p:attrNameLst>
                                      </p:cBhvr>
                                      <p:to>
                                        <p:strVal val="visible"/>
                                      </p:to>
                                    </p:set>
                                    <p:anim calcmode="lin" valueType="num">
                                      <p:cBhvr additive="base">
                                        <p:cTn id="72" dur="500" fill="hold"/>
                                        <p:tgtEl>
                                          <p:spTgt spid="804"/>
                                        </p:tgtEl>
                                        <p:attrNameLst>
                                          <p:attrName>ppt_x</p:attrName>
                                        </p:attrNameLst>
                                      </p:cBhvr>
                                      <p:tavLst>
                                        <p:tav tm="0">
                                          <p:val>
                                            <p:strVal val="#ppt_x"/>
                                          </p:val>
                                        </p:tav>
                                        <p:tav tm="100000">
                                          <p:val>
                                            <p:strVal val="#ppt_x"/>
                                          </p:val>
                                        </p:tav>
                                      </p:tavLst>
                                    </p:anim>
                                    <p:anim calcmode="lin" valueType="num">
                                      <p:cBhvr additive="base">
                                        <p:cTn id="73" dur="500" fill="hold"/>
                                        <p:tgtEl>
                                          <p:spTgt spid="804"/>
                                        </p:tgtEl>
                                        <p:attrNameLst>
                                          <p:attrName>ppt_y</p:attrName>
                                        </p:attrNameLst>
                                      </p:cBhvr>
                                      <p:tavLst>
                                        <p:tav tm="0">
                                          <p:val>
                                            <p:strVal val="1+#ppt_h/2"/>
                                          </p:val>
                                        </p:tav>
                                        <p:tav tm="100000">
                                          <p:val>
                                            <p:strVal val="#ppt_y"/>
                                          </p:val>
                                        </p:tav>
                                      </p:tavLst>
                                    </p:anim>
                                  </p:childTnLst>
                                </p:cTn>
                              </p:par>
                              <p:par>
                                <p:cTn id="74" presetID="1" presetClass="entr" presetSubtype="0" fill="hold" grpId="0" nodeType="withEffect">
                                  <p:stCondLst>
                                    <p:cond delay="0"/>
                                  </p:stCondLst>
                                  <p:childTnLst>
                                    <p:set>
                                      <p:cBhvr>
                                        <p:cTn id="75" dur="1" fill="hold">
                                          <p:stCondLst>
                                            <p:cond delay="0"/>
                                          </p:stCondLst>
                                        </p:cTn>
                                        <p:tgtEl>
                                          <p:spTgt spid="237"/>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80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1" nodeType="clickEffect">
                                  <p:stCondLst>
                                    <p:cond delay="0"/>
                                  </p:stCondLst>
                                  <p:childTnLst>
                                    <p:animMotion origin="layout" path="M -3.61111E-6 -2.96296E-6 L 0.41598 -0.20308 " pathEditMode="relative" rAng="0" ptsTypes="AA">
                                      <p:cBhvr>
                                        <p:cTn id="81" dur="2000" fill="hold"/>
                                        <p:tgtEl>
                                          <p:spTgt spid="805"/>
                                        </p:tgtEl>
                                        <p:attrNameLst>
                                          <p:attrName>ppt_x</p:attrName>
                                          <p:attrName>ppt_y</p:attrName>
                                        </p:attrNameLst>
                                      </p:cBhvr>
                                      <p:rCtr x="20799" y="-10154"/>
                                    </p:animMotion>
                                  </p:childTnLst>
                                </p:cTn>
                              </p:par>
                            </p:childTnLst>
                          </p:cTn>
                        </p:par>
                        <p:par>
                          <p:cTn id="82" fill="hold">
                            <p:stCondLst>
                              <p:cond delay="2000"/>
                            </p:stCondLst>
                            <p:childTnLst>
                              <p:par>
                                <p:cTn id="83" presetID="10" presetClass="exit" presetSubtype="0" fill="hold" grpId="2" nodeType="afterEffect">
                                  <p:stCondLst>
                                    <p:cond delay="0"/>
                                  </p:stCondLst>
                                  <p:childTnLst>
                                    <p:animEffect transition="out" filter="fade">
                                      <p:cBhvr>
                                        <p:cTn id="84" dur="500"/>
                                        <p:tgtEl>
                                          <p:spTgt spid="805"/>
                                        </p:tgtEl>
                                      </p:cBhvr>
                                    </p:animEffect>
                                    <p:set>
                                      <p:cBhvr>
                                        <p:cTn id="85" dur="1" fill="hold">
                                          <p:stCondLst>
                                            <p:cond delay="499"/>
                                          </p:stCondLst>
                                        </p:cTn>
                                        <p:tgtEl>
                                          <p:spTgt spid="805"/>
                                        </p:tgtEl>
                                        <p:attrNameLst>
                                          <p:attrName>style.visibility</p:attrName>
                                        </p:attrNameLst>
                                      </p:cBhvr>
                                      <p:to>
                                        <p:strVal val="hidden"/>
                                      </p:to>
                                    </p:set>
                                  </p:childTnLst>
                                </p:cTn>
                              </p:par>
                              <p:par>
                                <p:cTn id="86" presetID="2" presetClass="exit" presetSubtype="4" fill="hold" grpId="1" nodeType="withEffect">
                                  <p:stCondLst>
                                    <p:cond delay="0"/>
                                  </p:stCondLst>
                                  <p:childTnLst>
                                    <p:anim calcmode="lin" valueType="num">
                                      <p:cBhvr additive="base">
                                        <p:cTn id="87" dur="500"/>
                                        <p:tgtEl>
                                          <p:spTgt spid="804"/>
                                        </p:tgtEl>
                                        <p:attrNameLst>
                                          <p:attrName>ppt_x</p:attrName>
                                        </p:attrNameLst>
                                      </p:cBhvr>
                                      <p:tavLst>
                                        <p:tav tm="0">
                                          <p:val>
                                            <p:strVal val="ppt_x"/>
                                          </p:val>
                                        </p:tav>
                                        <p:tav tm="100000">
                                          <p:val>
                                            <p:strVal val="ppt_x"/>
                                          </p:val>
                                        </p:tav>
                                      </p:tavLst>
                                    </p:anim>
                                    <p:anim calcmode="lin" valueType="num">
                                      <p:cBhvr additive="base">
                                        <p:cTn id="88" dur="500"/>
                                        <p:tgtEl>
                                          <p:spTgt spid="804"/>
                                        </p:tgtEl>
                                        <p:attrNameLst>
                                          <p:attrName>ppt_y</p:attrName>
                                        </p:attrNameLst>
                                      </p:cBhvr>
                                      <p:tavLst>
                                        <p:tav tm="0">
                                          <p:val>
                                            <p:strVal val="ppt_y"/>
                                          </p:val>
                                        </p:tav>
                                        <p:tav tm="100000">
                                          <p:val>
                                            <p:strVal val="1+ppt_h/2"/>
                                          </p:val>
                                        </p:tav>
                                      </p:tavLst>
                                    </p:anim>
                                    <p:set>
                                      <p:cBhvr>
                                        <p:cTn id="89" dur="1" fill="hold">
                                          <p:stCondLst>
                                            <p:cond delay="499"/>
                                          </p:stCondLst>
                                        </p:cTn>
                                        <p:tgtEl>
                                          <p:spTgt spid="8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0" grpId="1" animBg="1"/>
      <p:bldP spid="793" grpId="0" animBg="1"/>
      <p:bldP spid="793" grpId="1" animBg="1"/>
      <p:bldP spid="11" grpId="0"/>
      <p:bldP spid="794" grpId="0"/>
      <p:bldP spid="794" grpId="1"/>
      <p:bldP spid="795" grpId="0" animBg="1"/>
      <p:bldP spid="800" grpId="0" animBg="1"/>
      <p:bldP spid="800" grpId="1" animBg="1"/>
      <p:bldP spid="801" grpId="0" animBg="1"/>
      <p:bldP spid="801" grpId="1" animBg="1"/>
      <p:bldP spid="801" grpId="2" animBg="1"/>
      <p:bldP spid="801" grpId="3" animBg="1"/>
      <p:bldP spid="15" grpId="0"/>
      <p:bldP spid="15" grpId="1"/>
      <p:bldP spid="16" grpId="0"/>
      <p:bldP spid="16" grpId="1"/>
      <p:bldP spid="804" grpId="0"/>
      <p:bldP spid="804" grpId="1"/>
      <p:bldP spid="805" grpId="0" animBg="1"/>
      <p:bldP spid="805" grpId="1" animBg="1"/>
      <p:bldP spid="805" grpId="2" animBg="1"/>
      <p:bldP spid="237"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TextBox 182">
            <a:extLst>
              <a:ext uri="{FF2B5EF4-FFF2-40B4-BE49-F238E27FC236}">
                <a16:creationId xmlns:a16="http://schemas.microsoft.com/office/drawing/2014/main" id="{E66B6EFD-A3D0-46F3-9AA7-5394DE4BBAD9}"/>
              </a:ext>
            </a:extLst>
          </p:cNvPr>
          <p:cNvSpPr txBox="1"/>
          <p:nvPr/>
        </p:nvSpPr>
        <p:spPr>
          <a:xfrm rot="16200000">
            <a:off x="306836" y="3764798"/>
            <a:ext cx="1523478"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Local NVMe SSD</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102010" y="5593196"/>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7EBF6981-85F6-4B96-B096-F0397254A13A}"/>
              </a:ext>
            </a:extLst>
          </p:cNvPr>
          <p:cNvSpPr/>
          <p:nvPr/>
        </p:nvSpPr>
        <p:spPr bwMode="auto">
          <a:xfrm>
            <a:off x="2419270" y="1215728"/>
            <a:ext cx="3155246" cy="1379395"/>
          </a:xfrm>
          <a:prstGeom prst="ellipse">
            <a:avLst/>
          </a:prstGeom>
          <a:solidFill>
            <a:schemeClr val="bg2"/>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767">
                <a:solidFill>
                  <a:srgbClr val="1D1B0E"/>
                </a:solidFill>
                <a:latin typeface="Segoe UI Semilight"/>
              </a:rPr>
              <a:t>Columnstore Object Pool</a:t>
            </a:r>
          </a:p>
        </p:txBody>
      </p:sp>
      <p:sp>
        <p:nvSpPr>
          <p:cNvPr id="290" name="TextBox 289">
            <a:extLst>
              <a:ext uri="{FF2B5EF4-FFF2-40B4-BE49-F238E27FC236}">
                <a16:creationId xmlns:a16="http://schemas.microsoft.com/office/drawing/2014/main" id="{4D27B7DA-C653-4B15-ADD8-CE0DA9C00ACF}"/>
              </a:ext>
            </a:extLst>
          </p:cNvPr>
          <p:cNvSpPr txBox="1"/>
          <p:nvPr/>
        </p:nvSpPr>
        <p:spPr>
          <a:xfrm rot="16200000">
            <a:off x="594576" y="1680034"/>
            <a:ext cx="947988" cy="46476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Memory</a:t>
            </a:r>
            <a:endParaRPr lang="en-GB" sz="1199">
              <a:solidFill>
                <a:srgbClr val="002050"/>
              </a:solidFill>
              <a:latin typeface="Segoe UI" panose="020B0502040204020203" pitchFamily="34" charset="0"/>
              <a:cs typeface="Segoe UI" panose="020B0502040204020203" pitchFamily="34" charset="0"/>
            </a:endParaRPr>
          </a:p>
        </p:txBody>
      </p:sp>
      <p:sp>
        <p:nvSpPr>
          <p:cNvPr id="277" name="Database_EFC7" title="Icon of a cylinder">
            <a:extLst>
              <a:ext uri="{FF2B5EF4-FFF2-40B4-BE49-F238E27FC236}">
                <a16:creationId xmlns:a16="http://schemas.microsoft.com/office/drawing/2014/main" id="{11BC6091-2679-4132-9119-4CB688BFF0F4}"/>
              </a:ext>
            </a:extLst>
          </p:cNvPr>
          <p:cNvSpPr>
            <a:spLocks noChangeAspect="1" noEditPoints="1"/>
          </p:cNvSpPr>
          <p:nvPr/>
        </p:nvSpPr>
        <p:spPr bwMode="auto">
          <a:xfrm>
            <a:off x="2998522" y="3118923"/>
            <a:ext cx="1815991" cy="16598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1836">
              <a:solidFill>
                <a:srgbClr val="353535"/>
              </a:solidFill>
              <a:latin typeface="Segoe UI Semilight"/>
            </a:endParaRPr>
          </a:p>
          <a:p>
            <a:pPr defTabSz="932634"/>
            <a:endParaRPr lang="en-US" sz="1836">
              <a:solidFill>
                <a:srgbClr val="353535"/>
              </a:solidFill>
              <a:latin typeface="Segoe UI Semilight"/>
            </a:endParaRPr>
          </a:p>
          <a:p>
            <a:pPr algn="ctr" defTabSz="932634"/>
            <a:r>
              <a:rPr lang="en-US" sz="1836">
                <a:solidFill>
                  <a:srgbClr val="353535"/>
                </a:solidFill>
                <a:latin typeface="Segoe UI Semilight"/>
              </a:rPr>
              <a:t>Adaptive </a:t>
            </a:r>
          </a:p>
          <a:p>
            <a:pPr algn="ctr" defTabSz="932634"/>
            <a:r>
              <a:rPr lang="en-US" sz="1836">
                <a:solidFill>
                  <a:srgbClr val="353535"/>
                </a:solidFill>
                <a:latin typeface="Segoe UI Semilight"/>
              </a:rPr>
              <a:t>Cache</a:t>
            </a:r>
          </a:p>
        </p:txBody>
      </p:sp>
      <p:sp>
        <p:nvSpPr>
          <p:cNvPr id="292" name="Rectangle: Rounded Corners 291">
            <a:extLst>
              <a:ext uri="{FF2B5EF4-FFF2-40B4-BE49-F238E27FC236}">
                <a16:creationId xmlns:a16="http://schemas.microsoft.com/office/drawing/2014/main" id="{7A8AE9E6-2BA7-4EEC-95A8-FD61B86718ED}"/>
              </a:ext>
            </a:extLst>
          </p:cNvPr>
          <p:cNvSpPr/>
          <p:nvPr/>
        </p:nvSpPr>
        <p:spPr bwMode="auto">
          <a:xfrm rot="5400000">
            <a:off x="331992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3" name="Rectangle: Rounded Corners 292">
            <a:extLst>
              <a:ext uri="{FF2B5EF4-FFF2-40B4-BE49-F238E27FC236}">
                <a16:creationId xmlns:a16="http://schemas.microsoft.com/office/drawing/2014/main" id="{B5A0B8A0-264D-4331-B11E-323F66F95DBC}"/>
              </a:ext>
            </a:extLst>
          </p:cNvPr>
          <p:cNvSpPr/>
          <p:nvPr/>
        </p:nvSpPr>
        <p:spPr bwMode="auto">
          <a:xfrm rot="5400000">
            <a:off x="341530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4" name="Rectangle: Rounded Corners 293">
            <a:extLst>
              <a:ext uri="{FF2B5EF4-FFF2-40B4-BE49-F238E27FC236}">
                <a16:creationId xmlns:a16="http://schemas.microsoft.com/office/drawing/2014/main" id="{F81BF37E-0A82-4ACB-B6A4-9D0BD546C0E4}"/>
              </a:ext>
            </a:extLst>
          </p:cNvPr>
          <p:cNvSpPr/>
          <p:nvPr/>
        </p:nvSpPr>
        <p:spPr bwMode="auto">
          <a:xfrm rot="5400000">
            <a:off x="351068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5" name="Rectangle: Rounded Corners 294">
            <a:extLst>
              <a:ext uri="{FF2B5EF4-FFF2-40B4-BE49-F238E27FC236}">
                <a16:creationId xmlns:a16="http://schemas.microsoft.com/office/drawing/2014/main" id="{D9C31DC4-AC9E-4F05-BB55-DB8E82A413EC}"/>
              </a:ext>
            </a:extLst>
          </p:cNvPr>
          <p:cNvSpPr/>
          <p:nvPr/>
        </p:nvSpPr>
        <p:spPr bwMode="auto">
          <a:xfrm rot="5400000">
            <a:off x="3606063"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6" name="Rectangle: Rounded Corners 295">
            <a:extLst>
              <a:ext uri="{FF2B5EF4-FFF2-40B4-BE49-F238E27FC236}">
                <a16:creationId xmlns:a16="http://schemas.microsoft.com/office/drawing/2014/main" id="{8F2F694E-15D3-4310-9EB0-5A8FBCDB8CED}"/>
              </a:ext>
            </a:extLst>
          </p:cNvPr>
          <p:cNvSpPr/>
          <p:nvPr/>
        </p:nvSpPr>
        <p:spPr bwMode="auto">
          <a:xfrm rot="5400000">
            <a:off x="370144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7" name="Rectangle: Rounded Corners 296">
            <a:extLst>
              <a:ext uri="{FF2B5EF4-FFF2-40B4-BE49-F238E27FC236}">
                <a16:creationId xmlns:a16="http://schemas.microsoft.com/office/drawing/2014/main" id="{BFB303B9-051B-4A26-A028-41275438FC3F}"/>
              </a:ext>
            </a:extLst>
          </p:cNvPr>
          <p:cNvSpPr/>
          <p:nvPr/>
        </p:nvSpPr>
        <p:spPr bwMode="auto">
          <a:xfrm rot="5400000">
            <a:off x="379682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8" name="Rectangle: Rounded Corners 297">
            <a:extLst>
              <a:ext uri="{FF2B5EF4-FFF2-40B4-BE49-F238E27FC236}">
                <a16:creationId xmlns:a16="http://schemas.microsoft.com/office/drawing/2014/main" id="{971BE0F1-C45E-4DDA-803F-86A86680A08F}"/>
              </a:ext>
            </a:extLst>
          </p:cNvPr>
          <p:cNvSpPr/>
          <p:nvPr/>
        </p:nvSpPr>
        <p:spPr bwMode="auto">
          <a:xfrm rot="5400000">
            <a:off x="3892202"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99" name="Rectangle: Rounded Corners 298">
            <a:extLst>
              <a:ext uri="{FF2B5EF4-FFF2-40B4-BE49-F238E27FC236}">
                <a16:creationId xmlns:a16="http://schemas.microsoft.com/office/drawing/2014/main" id="{21AE9847-2D0A-45B6-B911-92D451E31117}"/>
              </a:ext>
            </a:extLst>
          </p:cNvPr>
          <p:cNvSpPr/>
          <p:nvPr/>
        </p:nvSpPr>
        <p:spPr bwMode="auto">
          <a:xfrm rot="5400000">
            <a:off x="3987584" y="4427118"/>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0" name="Rectangle: Rounded Corners 299">
            <a:extLst>
              <a:ext uri="{FF2B5EF4-FFF2-40B4-BE49-F238E27FC236}">
                <a16:creationId xmlns:a16="http://schemas.microsoft.com/office/drawing/2014/main" id="{0CBF28ED-C597-4324-95A0-A2704EE8A384}"/>
              </a:ext>
            </a:extLst>
          </p:cNvPr>
          <p:cNvSpPr/>
          <p:nvPr/>
        </p:nvSpPr>
        <p:spPr bwMode="auto">
          <a:xfrm rot="5400000">
            <a:off x="408522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1" name="Rectangle: Rounded Corners 300">
            <a:extLst>
              <a:ext uri="{FF2B5EF4-FFF2-40B4-BE49-F238E27FC236}">
                <a16:creationId xmlns:a16="http://schemas.microsoft.com/office/drawing/2014/main" id="{95D5DAD3-A310-4AB0-8727-12739DC78D4C}"/>
              </a:ext>
            </a:extLst>
          </p:cNvPr>
          <p:cNvSpPr/>
          <p:nvPr/>
        </p:nvSpPr>
        <p:spPr bwMode="auto">
          <a:xfrm rot="5400000">
            <a:off x="4180607"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2" name="Rectangle: Rounded Corners 301">
            <a:extLst>
              <a:ext uri="{FF2B5EF4-FFF2-40B4-BE49-F238E27FC236}">
                <a16:creationId xmlns:a16="http://schemas.microsoft.com/office/drawing/2014/main" id="{8A04A7CF-B458-4A6A-8D43-AAE35E7914CC}"/>
              </a:ext>
            </a:extLst>
          </p:cNvPr>
          <p:cNvSpPr/>
          <p:nvPr/>
        </p:nvSpPr>
        <p:spPr bwMode="auto">
          <a:xfrm rot="5400000">
            <a:off x="4275988" y="442613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3" name="Rectangle: Rounded Corners 302">
            <a:extLst>
              <a:ext uri="{FF2B5EF4-FFF2-40B4-BE49-F238E27FC236}">
                <a16:creationId xmlns:a16="http://schemas.microsoft.com/office/drawing/2014/main" id="{D2373348-E0C2-4DC7-A06D-637E1C680812}"/>
              </a:ext>
            </a:extLst>
          </p:cNvPr>
          <p:cNvSpPr/>
          <p:nvPr/>
        </p:nvSpPr>
        <p:spPr bwMode="auto">
          <a:xfrm rot="5400000">
            <a:off x="340293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4" name="Rectangle: Rounded Corners 303">
            <a:extLst>
              <a:ext uri="{FF2B5EF4-FFF2-40B4-BE49-F238E27FC236}">
                <a16:creationId xmlns:a16="http://schemas.microsoft.com/office/drawing/2014/main" id="{039F5F2A-A0D3-4D74-8972-9C2C3CF7A35D}"/>
              </a:ext>
            </a:extLst>
          </p:cNvPr>
          <p:cNvSpPr/>
          <p:nvPr/>
        </p:nvSpPr>
        <p:spPr bwMode="auto">
          <a:xfrm rot="5400000">
            <a:off x="3498318"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5" name="Rectangle: Rounded Corners 304">
            <a:extLst>
              <a:ext uri="{FF2B5EF4-FFF2-40B4-BE49-F238E27FC236}">
                <a16:creationId xmlns:a16="http://schemas.microsoft.com/office/drawing/2014/main" id="{14B8F445-87F3-44C8-9323-F2E5233A15D6}"/>
              </a:ext>
            </a:extLst>
          </p:cNvPr>
          <p:cNvSpPr/>
          <p:nvPr/>
        </p:nvSpPr>
        <p:spPr bwMode="auto">
          <a:xfrm rot="5400000">
            <a:off x="359369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6" name="Rectangle: Rounded Corners 305">
            <a:extLst>
              <a:ext uri="{FF2B5EF4-FFF2-40B4-BE49-F238E27FC236}">
                <a16:creationId xmlns:a16="http://schemas.microsoft.com/office/drawing/2014/main" id="{3C962067-E845-425F-8FAE-479F624797B5}"/>
              </a:ext>
            </a:extLst>
          </p:cNvPr>
          <p:cNvSpPr/>
          <p:nvPr/>
        </p:nvSpPr>
        <p:spPr bwMode="auto">
          <a:xfrm rot="5400000">
            <a:off x="368907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7" name="Rectangle: Rounded Corners 306">
            <a:extLst>
              <a:ext uri="{FF2B5EF4-FFF2-40B4-BE49-F238E27FC236}">
                <a16:creationId xmlns:a16="http://schemas.microsoft.com/office/drawing/2014/main" id="{284FB16E-D176-4351-9C42-D97728EAB0FC}"/>
              </a:ext>
            </a:extLst>
          </p:cNvPr>
          <p:cNvSpPr/>
          <p:nvPr/>
        </p:nvSpPr>
        <p:spPr bwMode="auto">
          <a:xfrm rot="5400000">
            <a:off x="378445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8" name="Rectangle: Rounded Corners 307">
            <a:extLst>
              <a:ext uri="{FF2B5EF4-FFF2-40B4-BE49-F238E27FC236}">
                <a16:creationId xmlns:a16="http://schemas.microsoft.com/office/drawing/2014/main" id="{62D00B42-71EB-42EC-BAA4-F69945BFA9BD}"/>
              </a:ext>
            </a:extLst>
          </p:cNvPr>
          <p:cNvSpPr/>
          <p:nvPr/>
        </p:nvSpPr>
        <p:spPr bwMode="auto">
          <a:xfrm rot="5400000">
            <a:off x="387983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09" name="Rectangle: Rounded Corners 308">
            <a:extLst>
              <a:ext uri="{FF2B5EF4-FFF2-40B4-BE49-F238E27FC236}">
                <a16:creationId xmlns:a16="http://schemas.microsoft.com/office/drawing/2014/main" id="{D0365A7D-D7DA-4529-B9A3-29FE8B2077D4}"/>
              </a:ext>
            </a:extLst>
          </p:cNvPr>
          <p:cNvSpPr/>
          <p:nvPr/>
        </p:nvSpPr>
        <p:spPr bwMode="auto">
          <a:xfrm rot="5400000">
            <a:off x="3975217"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0" name="Rectangle: Rounded Corners 309">
            <a:extLst>
              <a:ext uri="{FF2B5EF4-FFF2-40B4-BE49-F238E27FC236}">
                <a16:creationId xmlns:a16="http://schemas.microsoft.com/office/drawing/2014/main" id="{1D84B2F5-244C-4F96-99F1-10A8AA3439E5}"/>
              </a:ext>
            </a:extLst>
          </p:cNvPr>
          <p:cNvSpPr/>
          <p:nvPr/>
        </p:nvSpPr>
        <p:spPr bwMode="auto">
          <a:xfrm rot="5400000">
            <a:off x="4070599" y="23289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1" name="Rectangle: Rounded Corners 310">
            <a:extLst>
              <a:ext uri="{FF2B5EF4-FFF2-40B4-BE49-F238E27FC236}">
                <a16:creationId xmlns:a16="http://schemas.microsoft.com/office/drawing/2014/main" id="{B7DFF25B-138C-4EAE-B9F0-CA23130E5677}"/>
              </a:ext>
            </a:extLst>
          </p:cNvPr>
          <p:cNvSpPr/>
          <p:nvPr/>
        </p:nvSpPr>
        <p:spPr bwMode="auto">
          <a:xfrm rot="5400000">
            <a:off x="4168242"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2" name="Rectangle: Rounded Corners 311">
            <a:extLst>
              <a:ext uri="{FF2B5EF4-FFF2-40B4-BE49-F238E27FC236}">
                <a16:creationId xmlns:a16="http://schemas.microsoft.com/office/drawing/2014/main" id="{3BBEB477-B14B-4FDD-8A98-C0324E09B740}"/>
              </a:ext>
            </a:extLst>
          </p:cNvPr>
          <p:cNvSpPr/>
          <p:nvPr/>
        </p:nvSpPr>
        <p:spPr bwMode="auto">
          <a:xfrm rot="5400000">
            <a:off x="426362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315" name="Rectangle: Rounded Corners 314">
            <a:extLst>
              <a:ext uri="{FF2B5EF4-FFF2-40B4-BE49-F238E27FC236}">
                <a16:creationId xmlns:a16="http://schemas.microsoft.com/office/drawing/2014/main" id="{5777DEDE-BA50-40C8-B316-24966901CB74}"/>
              </a:ext>
            </a:extLst>
          </p:cNvPr>
          <p:cNvSpPr/>
          <p:nvPr/>
        </p:nvSpPr>
        <p:spPr bwMode="auto">
          <a:xfrm rot="5400000">
            <a:off x="4359003"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431" name="Flowchart: Process 430">
            <a:extLst>
              <a:ext uri="{FF2B5EF4-FFF2-40B4-BE49-F238E27FC236}">
                <a16:creationId xmlns:a16="http://schemas.microsoft.com/office/drawing/2014/main" id="{8376C59B-310E-4C56-9313-EE1004025C4D}"/>
              </a:ext>
            </a:extLst>
          </p:cNvPr>
          <p:cNvSpPr/>
          <p:nvPr/>
        </p:nvSpPr>
        <p:spPr bwMode="auto">
          <a:xfrm>
            <a:off x="544884" y="1147718"/>
            <a:ext cx="6426714" cy="1762832"/>
          </a:xfrm>
          <a:prstGeom prst="flowChartProcess">
            <a:avLst/>
          </a:prstGeom>
          <a:solidFill>
            <a:schemeClr val="accent1">
              <a:alpha val="7000"/>
            </a:schemeClr>
          </a:solidFill>
          <a:ln w="5715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cxnSp>
        <p:nvCxnSpPr>
          <p:cNvPr id="488" name="Straight Connector 487">
            <a:extLst>
              <a:ext uri="{FF2B5EF4-FFF2-40B4-BE49-F238E27FC236}">
                <a16:creationId xmlns:a16="http://schemas.microsoft.com/office/drawing/2014/main" id="{A948B407-742F-4D7B-8902-DE36410117D1}"/>
              </a:ext>
            </a:extLst>
          </p:cNvPr>
          <p:cNvCxnSpPr>
            <a:cxnSpLocks/>
          </p:cNvCxnSpPr>
          <p:nvPr/>
        </p:nvCxnSpPr>
        <p:spPr>
          <a:xfrm>
            <a:off x="75482" y="4964706"/>
            <a:ext cx="11168451"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2" name="Rectangle: Rounded Corners 601">
            <a:extLst>
              <a:ext uri="{FF2B5EF4-FFF2-40B4-BE49-F238E27FC236}">
                <a16:creationId xmlns:a16="http://schemas.microsoft.com/office/drawing/2014/main" id="{342A38DA-D1FA-4255-94D2-7DD7EB753FEA}"/>
              </a:ext>
            </a:extLst>
          </p:cNvPr>
          <p:cNvSpPr/>
          <p:nvPr/>
        </p:nvSpPr>
        <p:spPr bwMode="auto">
          <a:xfrm rot="5400000">
            <a:off x="149572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3" name="Rectangle: Rounded Corners 602">
            <a:extLst>
              <a:ext uri="{FF2B5EF4-FFF2-40B4-BE49-F238E27FC236}">
                <a16:creationId xmlns:a16="http://schemas.microsoft.com/office/drawing/2014/main" id="{0EC71170-F66B-49C7-999D-01FBE8DCCDCD}"/>
              </a:ext>
            </a:extLst>
          </p:cNvPr>
          <p:cNvSpPr/>
          <p:nvPr/>
        </p:nvSpPr>
        <p:spPr bwMode="auto">
          <a:xfrm rot="5400000">
            <a:off x="159110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4" name="Rectangle: Rounded Corners 603">
            <a:extLst>
              <a:ext uri="{FF2B5EF4-FFF2-40B4-BE49-F238E27FC236}">
                <a16:creationId xmlns:a16="http://schemas.microsoft.com/office/drawing/2014/main" id="{D589E021-283F-45DF-826B-B35C7C6B8B63}"/>
              </a:ext>
            </a:extLst>
          </p:cNvPr>
          <p:cNvSpPr/>
          <p:nvPr/>
        </p:nvSpPr>
        <p:spPr bwMode="auto">
          <a:xfrm rot="5400000">
            <a:off x="16864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5" name="Rectangle: Rounded Corners 604">
            <a:extLst>
              <a:ext uri="{FF2B5EF4-FFF2-40B4-BE49-F238E27FC236}">
                <a16:creationId xmlns:a16="http://schemas.microsoft.com/office/drawing/2014/main" id="{0CD5F395-0FE6-4682-A084-82E3CF7D0171}"/>
              </a:ext>
            </a:extLst>
          </p:cNvPr>
          <p:cNvSpPr/>
          <p:nvPr/>
        </p:nvSpPr>
        <p:spPr bwMode="auto">
          <a:xfrm rot="5400000">
            <a:off x="178186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6" name="Rectangle: Rounded Corners 605">
            <a:extLst>
              <a:ext uri="{FF2B5EF4-FFF2-40B4-BE49-F238E27FC236}">
                <a16:creationId xmlns:a16="http://schemas.microsoft.com/office/drawing/2014/main" id="{E4765DD1-41CF-40E8-A1C2-5103FC410630}"/>
              </a:ext>
            </a:extLst>
          </p:cNvPr>
          <p:cNvSpPr/>
          <p:nvPr/>
        </p:nvSpPr>
        <p:spPr bwMode="auto">
          <a:xfrm rot="5400000">
            <a:off x="18772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7" name="Rectangle: Rounded Corners 606">
            <a:extLst>
              <a:ext uri="{FF2B5EF4-FFF2-40B4-BE49-F238E27FC236}">
                <a16:creationId xmlns:a16="http://schemas.microsoft.com/office/drawing/2014/main" id="{8E30AC83-11F8-4ED2-A294-D03E79F6067D}"/>
              </a:ext>
            </a:extLst>
          </p:cNvPr>
          <p:cNvSpPr/>
          <p:nvPr/>
        </p:nvSpPr>
        <p:spPr bwMode="auto">
          <a:xfrm rot="5400000">
            <a:off x="19726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8" name="Rectangle: Rounded Corners 607">
            <a:extLst>
              <a:ext uri="{FF2B5EF4-FFF2-40B4-BE49-F238E27FC236}">
                <a16:creationId xmlns:a16="http://schemas.microsoft.com/office/drawing/2014/main" id="{B6264BBC-6A28-48B4-886B-5FDB74326527}"/>
              </a:ext>
            </a:extLst>
          </p:cNvPr>
          <p:cNvSpPr/>
          <p:nvPr/>
        </p:nvSpPr>
        <p:spPr bwMode="auto">
          <a:xfrm rot="5400000">
            <a:off x="206800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9" name="Rectangle: Rounded Corners 608">
            <a:extLst>
              <a:ext uri="{FF2B5EF4-FFF2-40B4-BE49-F238E27FC236}">
                <a16:creationId xmlns:a16="http://schemas.microsoft.com/office/drawing/2014/main" id="{AF66B89B-BC6C-41E1-A8ED-BD04BC6FA3AF}"/>
              </a:ext>
            </a:extLst>
          </p:cNvPr>
          <p:cNvSpPr/>
          <p:nvPr/>
        </p:nvSpPr>
        <p:spPr bwMode="auto">
          <a:xfrm rot="5400000">
            <a:off x="216338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0" name="Rectangle: Rounded Corners 609">
            <a:extLst>
              <a:ext uri="{FF2B5EF4-FFF2-40B4-BE49-F238E27FC236}">
                <a16:creationId xmlns:a16="http://schemas.microsoft.com/office/drawing/2014/main" id="{72EA6826-7ACD-4462-A390-AB974BC919F1}"/>
              </a:ext>
            </a:extLst>
          </p:cNvPr>
          <p:cNvSpPr/>
          <p:nvPr/>
        </p:nvSpPr>
        <p:spPr bwMode="auto">
          <a:xfrm rot="5400000">
            <a:off x="22587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1" name="Rectangle: Rounded Corners 610">
            <a:extLst>
              <a:ext uri="{FF2B5EF4-FFF2-40B4-BE49-F238E27FC236}">
                <a16:creationId xmlns:a16="http://schemas.microsoft.com/office/drawing/2014/main" id="{C09F8A7F-FF22-4E51-A45F-FCEF040BD0A4}"/>
              </a:ext>
            </a:extLst>
          </p:cNvPr>
          <p:cNvSpPr/>
          <p:nvPr/>
        </p:nvSpPr>
        <p:spPr bwMode="auto">
          <a:xfrm rot="5400000">
            <a:off x="23541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2" name="Rectangle: Rounded Corners 611">
            <a:extLst>
              <a:ext uri="{FF2B5EF4-FFF2-40B4-BE49-F238E27FC236}">
                <a16:creationId xmlns:a16="http://schemas.microsoft.com/office/drawing/2014/main" id="{E9A30E8D-F5DA-4CB7-BBBA-C3B4FFF4DAA4}"/>
              </a:ext>
            </a:extLst>
          </p:cNvPr>
          <p:cNvSpPr/>
          <p:nvPr/>
        </p:nvSpPr>
        <p:spPr bwMode="auto">
          <a:xfrm rot="5400000">
            <a:off x="2449525"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3" name="Rectangle: Rounded Corners 612">
            <a:extLst>
              <a:ext uri="{FF2B5EF4-FFF2-40B4-BE49-F238E27FC236}">
                <a16:creationId xmlns:a16="http://schemas.microsoft.com/office/drawing/2014/main" id="{414BCE28-CC21-4EF4-81B8-C2E13D6470B2}"/>
              </a:ext>
            </a:extLst>
          </p:cNvPr>
          <p:cNvSpPr/>
          <p:nvPr/>
        </p:nvSpPr>
        <p:spPr bwMode="auto">
          <a:xfrm rot="5400000">
            <a:off x="25449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4" name="Rectangle: Rounded Corners 613">
            <a:extLst>
              <a:ext uri="{FF2B5EF4-FFF2-40B4-BE49-F238E27FC236}">
                <a16:creationId xmlns:a16="http://schemas.microsoft.com/office/drawing/2014/main" id="{85FB7FFF-1952-48AD-90CA-D8DCFB8A64D9}"/>
              </a:ext>
            </a:extLst>
          </p:cNvPr>
          <p:cNvSpPr/>
          <p:nvPr/>
        </p:nvSpPr>
        <p:spPr bwMode="auto">
          <a:xfrm rot="5400000">
            <a:off x="26402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5" name="Rectangle: Rounded Corners 614">
            <a:extLst>
              <a:ext uri="{FF2B5EF4-FFF2-40B4-BE49-F238E27FC236}">
                <a16:creationId xmlns:a16="http://schemas.microsoft.com/office/drawing/2014/main" id="{3CCB76EF-D891-43DA-A7E7-AF96BFE36683}"/>
              </a:ext>
            </a:extLst>
          </p:cNvPr>
          <p:cNvSpPr/>
          <p:nvPr/>
        </p:nvSpPr>
        <p:spPr bwMode="auto">
          <a:xfrm rot="5400000">
            <a:off x="273566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6" name="Rectangle: Rounded Corners 615">
            <a:extLst>
              <a:ext uri="{FF2B5EF4-FFF2-40B4-BE49-F238E27FC236}">
                <a16:creationId xmlns:a16="http://schemas.microsoft.com/office/drawing/2014/main" id="{E69F2AEE-2E98-461C-A630-1227C98608FC}"/>
              </a:ext>
            </a:extLst>
          </p:cNvPr>
          <p:cNvSpPr/>
          <p:nvPr/>
        </p:nvSpPr>
        <p:spPr bwMode="auto">
          <a:xfrm rot="5400000">
            <a:off x="28310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7" name="Rectangle: Rounded Corners 616">
            <a:extLst>
              <a:ext uri="{FF2B5EF4-FFF2-40B4-BE49-F238E27FC236}">
                <a16:creationId xmlns:a16="http://schemas.microsoft.com/office/drawing/2014/main" id="{F802C202-2B20-466B-91EA-775EF4E62842}"/>
              </a:ext>
            </a:extLst>
          </p:cNvPr>
          <p:cNvSpPr/>
          <p:nvPr/>
        </p:nvSpPr>
        <p:spPr bwMode="auto">
          <a:xfrm rot="5400000">
            <a:off x="29264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8" name="Rectangle: Rounded Corners 617">
            <a:extLst>
              <a:ext uri="{FF2B5EF4-FFF2-40B4-BE49-F238E27FC236}">
                <a16:creationId xmlns:a16="http://schemas.microsoft.com/office/drawing/2014/main" id="{7A561F4D-75C5-4E5D-B6BA-95F89FFB70BA}"/>
              </a:ext>
            </a:extLst>
          </p:cNvPr>
          <p:cNvSpPr/>
          <p:nvPr/>
        </p:nvSpPr>
        <p:spPr bwMode="auto">
          <a:xfrm rot="5400000">
            <a:off x="30218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9" name="Rectangle: Rounded Corners 618">
            <a:extLst>
              <a:ext uri="{FF2B5EF4-FFF2-40B4-BE49-F238E27FC236}">
                <a16:creationId xmlns:a16="http://schemas.microsoft.com/office/drawing/2014/main" id="{9EE22634-A739-4622-B245-8F94AEEF8EFC}"/>
              </a:ext>
            </a:extLst>
          </p:cNvPr>
          <p:cNvSpPr/>
          <p:nvPr/>
        </p:nvSpPr>
        <p:spPr bwMode="auto">
          <a:xfrm rot="5400000">
            <a:off x="31171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0" name="Rectangle: Rounded Corners 619">
            <a:extLst>
              <a:ext uri="{FF2B5EF4-FFF2-40B4-BE49-F238E27FC236}">
                <a16:creationId xmlns:a16="http://schemas.microsoft.com/office/drawing/2014/main" id="{4538A383-5368-4BB7-8EE9-64C06DA8B2E6}"/>
              </a:ext>
            </a:extLst>
          </p:cNvPr>
          <p:cNvSpPr/>
          <p:nvPr/>
        </p:nvSpPr>
        <p:spPr bwMode="auto">
          <a:xfrm rot="5400000">
            <a:off x="32125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1" name="Rectangle: Rounded Corners 620">
            <a:extLst>
              <a:ext uri="{FF2B5EF4-FFF2-40B4-BE49-F238E27FC236}">
                <a16:creationId xmlns:a16="http://schemas.microsoft.com/office/drawing/2014/main" id="{42F41925-1BFC-494F-8EDC-2B96BDC24576}"/>
              </a:ext>
            </a:extLst>
          </p:cNvPr>
          <p:cNvSpPr/>
          <p:nvPr/>
        </p:nvSpPr>
        <p:spPr bwMode="auto">
          <a:xfrm rot="5400000">
            <a:off x="3307944"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2" name="Rectangle: Rounded Corners 621">
            <a:extLst>
              <a:ext uri="{FF2B5EF4-FFF2-40B4-BE49-F238E27FC236}">
                <a16:creationId xmlns:a16="http://schemas.microsoft.com/office/drawing/2014/main" id="{1891FA49-C580-4E91-B02A-B119081F7F6B}"/>
              </a:ext>
            </a:extLst>
          </p:cNvPr>
          <p:cNvSpPr/>
          <p:nvPr/>
        </p:nvSpPr>
        <p:spPr bwMode="auto">
          <a:xfrm rot="5400000">
            <a:off x="34033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3" name="Rectangle: Rounded Corners 622">
            <a:extLst>
              <a:ext uri="{FF2B5EF4-FFF2-40B4-BE49-F238E27FC236}">
                <a16:creationId xmlns:a16="http://schemas.microsoft.com/office/drawing/2014/main" id="{FE101B11-2266-4DA3-A59D-B39C3F114063}"/>
              </a:ext>
            </a:extLst>
          </p:cNvPr>
          <p:cNvSpPr/>
          <p:nvPr/>
        </p:nvSpPr>
        <p:spPr bwMode="auto">
          <a:xfrm rot="5400000">
            <a:off x="349870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4" name="Rectangle: Rounded Corners 623">
            <a:extLst>
              <a:ext uri="{FF2B5EF4-FFF2-40B4-BE49-F238E27FC236}">
                <a16:creationId xmlns:a16="http://schemas.microsoft.com/office/drawing/2014/main" id="{BAC199C8-537D-4814-A697-94ED9989DF0C}"/>
              </a:ext>
            </a:extLst>
          </p:cNvPr>
          <p:cNvSpPr/>
          <p:nvPr/>
        </p:nvSpPr>
        <p:spPr bwMode="auto">
          <a:xfrm rot="5400000">
            <a:off x="35940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5" name="Rectangle: Rounded Corners 624">
            <a:extLst>
              <a:ext uri="{FF2B5EF4-FFF2-40B4-BE49-F238E27FC236}">
                <a16:creationId xmlns:a16="http://schemas.microsoft.com/office/drawing/2014/main" id="{63C56DB7-0E3D-4FFE-940E-9FCF7B746C4E}"/>
              </a:ext>
            </a:extLst>
          </p:cNvPr>
          <p:cNvSpPr/>
          <p:nvPr/>
        </p:nvSpPr>
        <p:spPr bwMode="auto">
          <a:xfrm rot="5400000">
            <a:off x="36894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6" name="Rectangle: Rounded Corners 625">
            <a:extLst>
              <a:ext uri="{FF2B5EF4-FFF2-40B4-BE49-F238E27FC236}">
                <a16:creationId xmlns:a16="http://schemas.microsoft.com/office/drawing/2014/main" id="{AF80F330-1AB3-4FDB-8FFC-5C1D0551C2DB}"/>
              </a:ext>
            </a:extLst>
          </p:cNvPr>
          <p:cNvSpPr/>
          <p:nvPr/>
        </p:nvSpPr>
        <p:spPr bwMode="auto">
          <a:xfrm rot="5400000">
            <a:off x="37848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7" name="Rectangle: Rounded Corners 626">
            <a:extLst>
              <a:ext uri="{FF2B5EF4-FFF2-40B4-BE49-F238E27FC236}">
                <a16:creationId xmlns:a16="http://schemas.microsoft.com/office/drawing/2014/main" id="{70038F97-9E03-410B-B45A-825483054A0D}"/>
              </a:ext>
            </a:extLst>
          </p:cNvPr>
          <p:cNvSpPr/>
          <p:nvPr/>
        </p:nvSpPr>
        <p:spPr bwMode="auto">
          <a:xfrm rot="5400000">
            <a:off x="38802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8" name="Rectangle: Rounded Corners 627">
            <a:extLst>
              <a:ext uri="{FF2B5EF4-FFF2-40B4-BE49-F238E27FC236}">
                <a16:creationId xmlns:a16="http://schemas.microsoft.com/office/drawing/2014/main" id="{493308DD-6CEA-4829-B389-E4753FB35819}"/>
              </a:ext>
            </a:extLst>
          </p:cNvPr>
          <p:cNvSpPr/>
          <p:nvPr/>
        </p:nvSpPr>
        <p:spPr bwMode="auto">
          <a:xfrm rot="5400000">
            <a:off x="39756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9" name="Rectangle: Rounded Corners 628">
            <a:extLst>
              <a:ext uri="{FF2B5EF4-FFF2-40B4-BE49-F238E27FC236}">
                <a16:creationId xmlns:a16="http://schemas.microsoft.com/office/drawing/2014/main" id="{803F2DE6-4F4A-407E-AA71-A4B5B3CCADCF}"/>
              </a:ext>
            </a:extLst>
          </p:cNvPr>
          <p:cNvSpPr/>
          <p:nvPr/>
        </p:nvSpPr>
        <p:spPr bwMode="auto">
          <a:xfrm rot="5400000">
            <a:off x="40709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0" name="Rectangle: Rounded Corners 629">
            <a:extLst>
              <a:ext uri="{FF2B5EF4-FFF2-40B4-BE49-F238E27FC236}">
                <a16:creationId xmlns:a16="http://schemas.microsoft.com/office/drawing/2014/main" id="{17867B94-F52A-47E3-B0FF-2411BECDF712}"/>
              </a:ext>
            </a:extLst>
          </p:cNvPr>
          <p:cNvSpPr/>
          <p:nvPr/>
        </p:nvSpPr>
        <p:spPr bwMode="auto">
          <a:xfrm rot="5400000">
            <a:off x="416636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1" name="Rectangle: Rounded Corners 630">
            <a:extLst>
              <a:ext uri="{FF2B5EF4-FFF2-40B4-BE49-F238E27FC236}">
                <a16:creationId xmlns:a16="http://schemas.microsoft.com/office/drawing/2014/main" id="{53037610-AC0E-45B1-89E8-F31EE6A68A50}"/>
              </a:ext>
            </a:extLst>
          </p:cNvPr>
          <p:cNvSpPr/>
          <p:nvPr/>
        </p:nvSpPr>
        <p:spPr bwMode="auto">
          <a:xfrm rot="5400000">
            <a:off x="42617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2" name="Rectangle: Rounded Corners 631">
            <a:extLst>
              <a:ext uri="{FF2B5EF4-FFF2-40B4-BE49-F238E27FC236}">
                <a16:creationId xmlns:a16="http://schemas.microsoft.com/office/drawing/2014/main" id="{FFAB6029-59AE-497F-A0AD-40FD738A773B}"/>
              </a:ext>
            </a:extLst>
          </p:cNvPr>
          <p:cNvSpPr/>
          <p:nvPr/>
        </p:nvSpPr>
        <p:spPr bwMode="auto">
          <a:xfrm rot="5400000">
            <a:off x="43571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3" name="Rectangle: Rounded Corners 632">
            <a:extLst>
              <a:ext uri="{FF2B5EF4-FFF2-40B4-BE49-F238E27FC236}">
                <a16:creationId xmlns:a16="http://schemas.microsoft.com/office/drawing/2014/main" id="{3FE54C5D-020A-43F0-8C35-90BF8AA15202}"/>
              </a:ext>
            </a:extLst>
          </p:cNvPr>
          <p:cNvSpPr/>
          <p:nvPr/>
        </p:nvSpPr>
        <p:spPr bwMode="auto">
          <a:xfrm rot="5400000">
            <a:off x="44525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4" name="Rectangle: Rounded Corners 633">
            <a:extLst>
              <a:ext uri="{FF2B5EF4-FFF2-40B4-BE49-F238E27FC236}">
                <a16:creationId xmlns:a16="http://schemas.microsoft.com/office/drawing/2014/main" id="{2F13B706-9F60-4D0B-B6DA-A7BADBDB1432}"/>
              </a:ext>
            </a:extLst>
          </p:cNvPr>
          <p:cNvSpPr/>
          <p:nvPr/>
        </p:nvSpPr>
        <p:spPr bwMode="auto">
          <a:xfrm rot="5400000">
            <a:off x="45478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5" name="Rectangle: Rounded Corners 634">
            <a:extLst>
              <a:ext uri="{FF2B5EF4-FFF2-40B4-BE49-F238E27FC236}">
                <a16:creationId xmlns:a16="http://schemas.microsoft.com/office/drawing/2014/main" id="{5A06F322-4CB5-4A3B-A7F6-432DCB7C249C}"/>
              </a:ext>
            </a:extLst>
          </p:cNvPr>
          <p:cNvSpPr/>
          <p:nvPr/>
        </p:nvSpPr>
        <p:spPr bwMode="auto">
          <a:xfrm rot="5400000">
            <a:off x="46432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6" name="Rectangle: Rounded Corners 635">
            <a:extLst>
              <a:ext uri="{FF2B5EF4-FFF2-40B4-BE49-F238E27FC236}">
                <a16:creationId xmlns:a16="http://schemas.microsoft.com/office/drawing/2014/main" id="{3532D818-0334-40E4-A5DE-97E9BB6707FB}"/>
              </a:ext>
            </a:extLst>
          </p:cNvPr>
          <p:cNvSpPr/>
          <p:nvPr/>
        </p:nvSpPr>
        <p:spPr bwMode="auto">
          <a:xfrm rot="5400000">
            <a:off x="473864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7" name="Rectangle: Rounded Corners 636">
            <a:extLst>
              <a:ext uri="{FF2B5EF4-FFF2-40B4-BE49-F238E27FC236}">
                <a16:creationId xmlns:a16="http://schemas.microsoft.com/office/drawing/2014/main" id="{86458828-FF31-468A-B1B9-199597DB3996}"/>
              </a:ext>
            </a:extLst>
          </p:cNvPr>
          <p:cNvSpPr/>
          <p:nvPr/>
        </p:nvSpPr>
        <p:spPr bwMode="auto">
          <a:xfrm rot="5400000">
            <a:off x="48340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8" name="Rectangle: Rounded Corners 637">
            <a:extLst>
              <a:ext uri="{FF2B5EF4-FFF2-40B4-BE49-F238E27FC236}">
                <a16:creationId xmlns:a16="http://schemas.microsoft.com/office/drawing/2014/main" id="{E9A41E93-37EA-4BCD-97B0-08E9C7DB6E7B}"/>
              </a:ext>
            </a:extLst>
          </p:cNvPr>
          <p:cNvSpPr/>
          <p:nvPr/>
        </p:nvSpPr>
        <p:spPr bwMode="auto">
          <a:xfrm rot="5400000">
            <a:off x="49294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9" name="Rectangle: Rounded Corners 638">
            <a:extLst>
              <a:ext uri="{FF2B5EF4-FFF2-40B4-BE49-F238E27FC236}">
                <a16:creationId xmlns:a16="http://schemas.microsoft.com/office/drawing/2014/main" id="{DA600C97-3C55-4488-8350-BE2B3D97C721}"/>
              </a:ext>
            </a:extLst>
          </p:cNvPr>
          <p:cNvSpPr/>
          <p:nvPr/>
        </p:nvSpPr>
        <p:spPr bwMode="auto">
          <a:xfrm rot="5400000">
            <a:off x="502478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0" name="Rectangle: Rounded Corners 639">
            <a:extLst>
              <a:ext uri="{FF2B5EF4-FFF2-40B4-BE49-F238E27FC236}">
                <a16:creationId xmlns:a16="http://schemas.microsoft.com/office/drawing/2014/main" id="{86725FF4-E042-45D6-B05B-2A43A1C054A0}"/>
              </a:ext>
            </a:extLst>
          </p:cNvPr>
          <p:cNvSpPr/>
          <p:nvPr/>
        </p:nvSpPr>
        <p:spPr bwMode="auto">
          <a:xfrm rot="5400000">
            <a:off x="51201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1" name="Rectangle: Rounded Corners 640">
            <a:extLst>
              <a:ext uri="{FF2B5EF4-FFF2-40B4-BE49-F238E27FC236}">
                <a16:creationId xmlns:a16="http://schemas.microsoft.com/office/drawing/2014/main" id="{E4BBFB07-0BB8-405C-87C9-CD897F4CFD95}"/>
              </a:ext>
            </a:extLst>
          </p:cNvPr>
          <p:cNvSpPr/>
          <p:nvPr/>
        </p:nvSpPr>
        <p:spPr bwMode="auto">
          <a:xfrm rot="5400000">
            <a:off x="521554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2" name="Rectangle: Rounded Corners 641">
            <a:extLst>
              <a:ext uri="{FF2B5EF4-FFF2-40B4-BE49-F238E27FC236}">
                <a16:creationId xmlns:a16="http://schemas.microsoft.com/office/drawing/2014/main" id="{A586B70B-5296-481C-8B73-936E5482CE24}"/>
              </a:ext>
            </a:extLst>
          </p:cNvPr>
          <p:cNvSpPr/>
          <p:nvPr/>
        </p:nvSpPr>
        <p:spPr bwMode="auto">
          <a:xfrm rot="5400000">
            <a:off x="531092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3" name="Rectangle: Rounded Corners 642">
            <a:extLst>
              <a:ext uri="{FF2B5EF4-FFF2-40B4-BE49-F238E27FC236}">
                <a16:creationId xmlns:a16="http://schemas.microsoft.com/office/drawing/2014/main" id="{91082ACF-0295-4AFB-8E3A-19BC661FC8DE}"/>
              </a:ext>
            </a:extLst>
          </p:cNvPr>
          <p:cNvSpPr/>
          <p:nvPr/>
        </p:nvSpPr>
        <p:spPr bwMode="auto">
          <a:xfrm rot="5400000">
            <a:off x="540630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4" name="Rectangle: Rounded Corners 643">
            <a:extLst>
              <a:ext uri="{FF2B5EF4-FFF2-40B4-BE49-F238E27FC236}">
                <a16:creationId xmlns:a16="http://schemas.microsoft.com/office/drawing/2014/main" id="{03E715F7-37F9-42FC-8274-1D3D9833C4DB}"/>
              </a:ext>
            </a:extLst>
          </p:cNvPr>
          <p:cNvSpPr/>
          <p:nvPr/>
        </p:nvSpPr>
        <p:spPr bwMode="auto">
          <a:xfrm rot="5400000">
            <a:off x="55016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5" name="Rectangle: Rounded Corners 644">
            <a:extLst>
              <a:ext uri="{FF2B5EF4-FFF2-40B4-BE49-F238E27FC236}">
                <a16:creationId xmlns:a16="http://schemas.microsoft.com/office/drawing/2014/main" id="{3CD4A99A-17AF-4533-B65C-1BD6F7F9908A}"/>
              </a:ext>
            </a:extLst>
          </p:cNvPr>
          <p:cNvSpPr/>
          <p:nvPr/>
        </p:nvSpPr>
        <p:spPr bwMode="auto">
          <a:xfrm rot="5400000">
            <a:off x="55970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6" name="Rectangle: Rounded Corners 645">
            <a:extLst>
              <a:ext uri="{FF2B5EF4-FFF2-40B4-BE49-F238E27FC236}">
                <a16:creationId xmlns:a16="http://schemas.microsoft.com/office/drawing/2014/main" id="{96FB26F9-D5F7-41DB-9025-A34B6A0796FF}"/>
              </a:ext>
            </a:extLst>
          </p:cNvPr>
          <p:cNvSpPr/>
          <p:nvPr/>
        </p:nvSpPr>
        <p:spPr bwMode="auto">
          <a:xfrm rot="5400000">
            <a:off x="56924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7" name="Rectangle: Rounded Corners 646">
            <a:extLst>
              <a:ext uri="{FF2B5EF4-FFF2-40B4-BE49-F238E27FC236}">
                <a16:creationId xmlns:a16="http://schemas.microsoft.com/office/drawing/2014/main" id="{9B7C313F-0C18-4F69-B62C-FAFEEDF0FE50}"/>
              </a:ext>
            </a:extLst>
          </p:cNvPr>
          <p:cNvSpPr/>
          <p:nvPr/>
        </p:nvSpPr>
        <p:spPr bwMode="auto">
          <a:xfrm rot="5400000">
            <a:off x="57878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8" name="Rectangle: Rounded Corners 647">
            <a:extLst>
              <a:ext uri="{FF2B5EF4-FFF2-40B4-BE49-F238E27FC236}">
                <a16:creationId xmlns:a16="http://schemas.microsoft.com/office/drawing/2014/main" id="{13A1AB19-31CC-4592-BFA9-9D42B8A5BDE1}"/>
              </a:ext>
            </a:extLst>
          </p:cNvPr>
          <p:cNvSpPr/>
          <p:nvPr/>
        </p:nvSpPr>
        <p:spPr bwMode="auto">
          <a:xfrm rot="5400000">
            <a:off x="58832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49" name="Rectangle: Rounded Corners 648">
            <a:extLst>
              <a:ext uri="{FF2B5EF4-FFF2-40B4-BE49-F238E27FC236}">
                <a16:creationId xmlns:a16="http://schemas.microsoft.com/office/drawing/2014/main" id="{7B845170-9DCA-4577-843B-884B201E2CA9}"/>
              </a:ext>
            </a:extLst>
          </p:cNvPr>
          <p:cNvSpPr/>
          <p:nvPr/>
        </p:nvSpPr>
        <p:spPr bwMode="auto">
          <a:xfrm rot="5400000">
            <a:off x="597858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0" name="Rectangle: Rounded Corners 649">
            <a:extLst>
              <a:ext uri="{FF2B5EF4-FFF2-40B4-BE49-F238E27FC236}">
                <a16:creationId xmlns:a16="http://schemas.microsoft.com/office/drawing/2014/main" id="{9C02DBDC-10B2-4F8E-9D09-18A211106741}"/>
              </a:ext>
            </a:extLst>
          </p:cNvPr>
          <p:cNvSpPr/>
          <p:nvPr/>
        </p:nvSpPr>
        <p:spPr bwMode="auto">
          <a:xfrm rot="5400000">
            <a:off x="607396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1" name="Rectangle: Rounded Corners 650">
            <a:extLst>
              <a:ext uri="{FF2B5EF4-FFF2-40B4-BE49-F238E27FC236}">
                <a16:creationId xmlns:a16="http://schemas.microsoft.com/office/drawing/2014/main" id="{5DB72B5C-9D06-47D0-8258-F6CB1E512E00}"/>
              </a:ext>
            </a:extLst>
          </p:cNvPr>
          <p:cNvSpPr/>
          <p:nvPr/>
        </p:nvSpPr>
        <p:spPr bwMode="auto">
          <a:xfrm rot="5400000">
            <a:off x="61693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2" name="Rectangle: Rounded Corners 651">
            <a:extLst>
              <a:ext uri="{FF2B5EF4-FFF2-40B4-BE49-F238E27FC236}">
                <a16:creationId xmlns:a16="http://schemas.microsoft.com/office/drawing/2014/main" id="{BAEE1689-4F62-4188-9F0A-C8B587A7F01C}"/>
              </a:ext>
            </a:extLst>
          </p:cNvPr>
          <p:cNvSpPr/>
          <p:nvPr/>
        </p:nvSpPr>
        <p:spPr bwMode="auto">
          <a:xfrm rot="5400000">
            <a:off x="626472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3" name="Rectangle: Rounded Corners 652">
            <a:extLst>
              <a:ext uri="{FF2B5EF4-FFF2-40B4-BE49-F238E27FC236}">
                <a16:creationId xmlns:a16="http://schemas.microsoft.com/office/drawing/2014/main" id="{515F5BC9-AE26-4C59-8029-7159BA290D4D}"/>
              </a:ext>
            </a:extLst>
          </p:cNvPr>
          <p:cNvSpPr/>
          <p:nvPr/>
        </p:nvSpPr>
        <p:spPr bwMode="auto">
          <a:xfrm rot="5400000">
            <a:off x="6360100"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4" name="Rectangle: Rounded Corners 653">
            <a:extLst>
              <a:ext uri="{FF2B5EF4-FFF2-40B4-BE49-F238E27FC236}">
                <a16:creationId xmlns:a16="http://schemas.microsoft.com/office/drawing/2014/main" id="{01280AFD-6153-4252-8978-230BDDB6D1F8}"/>
              </a:ext>
            </a:extLst>
          </p:cNvPr>
          <p:cNvSpPr/>
          <p:nvPr/>
        </p:nvSpPr>
        <p:spPr bwMode="auto">
          <a:xfrm rot="5400000">
            <a:off x="645548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5" name="Rectangle: Rounded Corners 654">
            <a:extLst>
              <a:ext uri="{FF2B5EF4-FFF2-40B4-BE49-F238E27FC236}">
                <a16:creationId xmlns:a16="http://schemas.microsoft.com/office/drawing/2014/main" id="{1BC74575-A3B8-440C-9D18-BAE5A4AA3866}"/>
              </a:ext>
            </a:extLst>
          </p:cNvPr>
          <p:cNvSpPr/>
          <p:nvPr/>
        </p:nvSpPr>
        <p:spPr bwMode="auto">
          <a:xfrm rot="5400000">
            <a:off x="6550862"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6" name="Rectangle: Rounded Corners 655">
            <a:extLst>
              <a:ext uri="{FF2B5EF4-FFF2-40B4-BE49-F238E27FC236}">
                <a16:creationId xmlns:a16="http://schemas.microsoft.com/office/drawing/2014/main" id="{1A97E503-0CBD-40F2-89BC-90A6E7530EFC}"/>
              </a:ext>
            </a:extLst>
          </p:cNvPr>
          <p:cNvSpPr/>
          <p:nvPr/>
        </p:nvSpPr>
        <p:spPr bwMode="auto">
          <a:xfrm rot="5400000">
            <a:off x="6646241"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7" name="Rectangle: Rounded Corners 656">
            <a:extLst>
              <a:ext uri="{FF2B5EF4-FFF2-40B4-BE49-F238E27FC236}">
                <a16:creationId xmlns:a16="http://schemas.microsoft.com/office/drawing/2014/main" id="{D8638084-ABC6-4685-B639-0FDAE3374C38}"/>
              </a:ext>
            </a:extLst>
          </p:cNvPr>
          <p:cNvSpPr/>
          <p:nvPr/>
        </p:nvSpPr>
        <p:spPr bwMode="auto">
          <a:xfrm rot="5400000">
            <a:off x="6741623" y="543108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8" name="Flowchart: Process 657">
            <a:extLst>
              <a:ext uri="{FF2B5EF4-FFF2-40B4-BE49-F238E27FC236}">
                <a16:creationId xmlns:a16="http://schemas.microsoft.com/office/drawing/2014/main" id="{C0FC9244-EF6A-4E21-B7DF-CDCA98F6B9D2}"/>
              </a:ext>
            </a:extLst>
          </p:cNvPr>
          <p:cNvSpPr/>
          <p:nvPr/>
        </p:nvSpPr>
        <p:spPr bwMode="auto">
          <a:xfrm>
            <a:off x="577310" y="5083518"/>
            <a:ext cx="6444974" cy="1593315"/>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59" name="Rectangle: Rounded Corners 658">
            <a:extLst>
              <a:ext uri="{FF2B5EF4-FFF2-40B4-BE49-F238E27FC236}">
                <a16:creationId xmlns:a16="http://schemas.microsoft.com/office/drawing/2014/main" id="{85B996BF-FE01-49E1-AFF4-F156DEA90A45}"/>
              </a:ext>
            </a:extLst>
          </p:cNvPr>
          <p:cNvSpPr/>
          <p:nvPr/>
        </p:nvSpPr>
        <p:spPr bwMode="auto">
          <a:xfrm rot="5400000">
            <a:off x="149572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0" name="Rectangle: Rounded Corners 659">
            <a:extLst>
              <a:ext uri="{FF2B5EF4-FFF2-40B4-BE49-F238E27FC236}">
                <a16:creationId xmlns:a16="http://schemas.microsoft.com/office/drawing/2014/main" id="{4288D0E1-DB64-4752-8C95-105A2F4450CC}"/>
              </a:ext>
            </a:extLst>
          </p:cNvPr>
          <p:cNvSpPr/>
          <p:nvPr/>
        </p:nvSpPr>
        <p:spPr bwMode="auto">
          <a:xfrm rot="5400000">
            <a:off x="159110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1" name="Rectangle: Rounded Corners 660">
            <a:extLst>
              <a:ext uri="{FF2B5EF4-FFF2-40B4-BE49-F238E27FC236}">
                <a16:creationId xmlns:a16="http://schemas.microsoft.com/office/drawing/2014/main" id="{DA261896-0F4D-4339-BFD3-447C0E185574}"/>
              </a:ext>
            </a:extLst>
          </p:cNvPr>
          <p:cNvSpPr/>
          <p:nvPr/>
        </p:nvSpPr>
        <p:spPr bwMode="auto">
          <a:xfrm rot="5400000">
            <a:off x="16864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2" name="Rectangle: Rounded Corners 661">
            <a:extLst>
              <a:ext uri="{FF2B5EF4-FFF2-40B4-BE49-F238E27FC236}">
                <a16:creationId xmlns:a16="http://schemas.microsoft.com/office/drawing/2014/main" id="{FFBA86E1-94B6-4D2B-A302-8809B533C10F}"/>
              </a:ext>
            </a:extLst>
          </p:cNvPr>
          <p:cNvSpPr/>
          <p:nvPr/>
        </p:nvSpPr>
        <p:spPr bwMode="auto">
          <a:xfrm rot="5400000">
            <a:off x="178186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3" name="Rectangle: Rounded Corners 662">
            <a:extLst>
              <a:ext uri="{FF2B5EF4-FFF2-40B4-BE49-F238E27FC236}">
                <a16:creationId xmlns:a16="http://schemas.microsoft.com/office/drawing/2014/main" id="{C426B0B7-F7EA-4DA1-BE3C-ADDC1C9980F2}"/>
              </a:ext>
            </a:extLst>
          </p:cNvPr>
          <p:cNvSpPr/>
          <p:nvPr/>
        </p:nvSpPr>
        <p:spPr bwMode="auto">
          <a:xfrm rot="5400000">
            <a:off x="18772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4" name="Rectangle: Rounded Corners 663">
            <a:extLst>
              <a:ext uri="{FF2B5EF4-FFF2-40B4-BE49-F238E27FC236}">
                <a16:creationId xmlns:a16="http://schemas.microsoft.com/office/drawing/2014/main" id="{029B661F-1CCF-4B5E-A8D8-4C4531689339}"/>
              </a:ext>
            </a:extLst>
          </p:cNvPr>
          <p:cNvSpPr/>
          <p:nvPr/>
        </p:nvSpPr>
        <p:spPr bwMode="auto">
          <a:xfrm rot="5400000">
            <a:off x="19726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5" name="Rectangle: Rounded Corners 664">
            <a:extLst>
              <a:ext uri="{FF2B5EF4-FFF2-40B4-BE49-F238E27FC236}">
                <a16:creationId xmlns:a16="http://schemas.microsoft.com/office/drawing/2014/main" id="{A1822033-32FA-45BA-A7B1-2BABD8B7CA85}"/>
              </a:ext>
            </a:extLst>
          </p:cNvPr>
          <p:cNvSpPr/>
          <p:nvPr/>
        </p:nvSpPr>
        <p:spPr bwMode="auto">
          <a:xfrm rot="5400000">
            <a:off x="206800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6" name="Rectangle: Rounded Corners 665">
            <a:extLst>
              <a:ext uri="{FF2B5EF4-FFF2-40B4-BE49-F238E27FC236}">
                <a16:creationId xmlns:a16="http://schemas.microsoft.com/office/drawing/2014/main" id="{2401B2C2-2DC2-4ED1-AD3A-99268FD34A21}"/>
              </a:ext>
            </a:extLst>
          </p:cNvPr>
          <p:cNvSpPr/>
          <p:nvPr/>
        </p:nvSpPr>
        <p:spPr bwMode="auto">
          <a:xfrm rot="5400000">
            <a:off x="216338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7" name="Rectangle: Rounded Corners 666">
            <a:extLst>
              <a:ext uri="{FF2B5EF4-FFF2-40B4-BE49-F238E27FC236}">
                <a16:creationId xmlns:a16="http://schemas.microsoft.com/office/drawing/2014/main" id="{B3E6F642-9A8E-4268-AB34-C94BFABFBDA4}"/>
              </a:ext>
            </a:extLst>
          </p:cNvPr>
          <p:cNvSpPr/>
          <p:nvPr/>
        </p:nvSpPr>
        <p:spPr bwMode="auto">
          <a:xfrm rot="5400000">
            <a:off x="22587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8" name="Rectangle: Rounded Corners 667">
            <a:extLst>
              <a:ext uri="{FF2B5EF4-FFF2-40B4-BE49-F238E27FC236}">
                <a16:creationId xmlns:a16="http://schemas.microsoft.com/office/drawing/2014/main" id="{F84960D6-E638-47E5-B971-7E197D45184B}"/>
              </a:ext>
            </a:extLst>
          </p:cNvPr>
          <p:cNvSpPr/>
          <p:nvPr/>
        </p:nvSpPr>
        <p:spPr bwMode="auto">
          <a:xfrm rot="5400000">
            <a:off x="23541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69" name="Rectangle: Rounded Corners 668">
            <a:extLst>
              <a:ext uri="{FF2B5EF4-FFF2-40B4-BE49-F238E27FC236}">
                <a16:creationId xmlns:a16="http://schemas.microsoft.com/office/drawing/2014/main" id="{22DA55B6-DD20-4C98-8763-81CD9E9745E2}"/>
              </a:ext>
            </a:extLst>
          </p:cNvPr>
          <p:cNvSpPr/>
          <p:nvPr/>
        </p:nvSpPr>
        <p:spPr bwMode="auto">
          <a:xfrm rot="5400000">
            <a:off x="2449525"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0" name="Rectangle: Rounded Corners 669">
            <a:extLst>
              <a:ext uri="{FF2B5EF4-FFF2-40B4-BE49-F238E27FC236}">
                <a16:creationId xmlns:a16="http://schemas.microsoft.com/office/drawing/2014/main" id="{679334DC-FF7F-4A5F-BB78-0B6D4B241921}"/>
              </a:ext>
            </a:extLst>
          </p:cNvPr>
          <p:cNvSpPr/>
          <p:nvPr/>
        </p:nvSpPr>
        <p:spPr bwMode="auto">
          <a:xfrm rot="5400000">
            <a:off x="25449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1" name="Rectangle: Rounded Corners 670">
            <a:extLst>
              <a:ext uri="{FF2B5EF4-FFF2-40B4-BE49-F238E27FC236}">
                <a16:creationId xmlns:a16="http://schemas.microsoft.com/office/drawing/2014/main" id="{CACFD367-AF1E-4581-847B-5B7BDA2063BA}"/>
              </a:ext>
            </a:extLst>
          </p:cNvPr>
          <p:cNvSpPr/>
          <p:nvPr/>
        </p:nvSpPr>
        <p:spPr bwMode="auto">
          <a:xfrm rot="5400000">
            <a:off x="26402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2" name="Rectangle: Rounded Corners 671">
            <a:extLst>
              <a:ext uri="{FF2B5EF4-FFF2-40B4-BE49-F238E27FC236}">
                <a16:creationId xmlns:a16="http://schemas.microsoft.com/office/drawing/2014/main" id="{5DE77DE9-978D-45AC-8B0C-95FBF40240DA}"/>
              </a:ext>
            </a:extLst>
          </p:cNvPr>
          <p:cNvSpPr/>
          <p:nvPr/>
        </p:nvSpPr>
        <p:spPr bwMode="auto">
          <a:xfrm rot="5400000">
            <a:off x="273566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3" name="Rectangle: Rounded Corners 672">
            <a:extLst>
              <a:ext uri="{FF2B5EF4-FFF2-40B4-BE49-F238E27FC236}">
                <a16:creationId xmlns:a16="http://schemas.microsoft.com/office/drawing/2014/main" id="{91DA9491-DEF3-4BA0-A458-352DC17EC5AD}"/>
              </a:ext>
            </a:extLst>
          </p:cNvPr>
          <p:cNvSpPr/>
          <p:nvPr/>
        </p:nvSpPr>
        <p:spPr bwMode="auto">
          <a:xfrm rot="5400000">
            <a:off x="28310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4" name="Rectangle: Rounded Corners 673">
            <a:extLst>
              <a:ext uri="{FF2B5EF4-FFF2-40B4-BE49-F238E27FC236}">
                <a16:creationId xmlns:a16="http://schemas.microsoft.com/office/drawing/2014/main" id="{1D6CECA1-BEC3-447D-9404-825C8953F84C}"/>
              </a:ext>
            </a:extLst>
          </p:cNvPr>
          <p:cNvSpPr/>
          <p:nvPr/>
        </p:nvSpPr>
        <p:spPr bwMode="auto">
          <a:xfrm rot="5400000">
            <a:off x="29264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5" name="Rectangle: Rounded Corners 674">
            <a:extLst>
              <a:ext uri="{FF2B5EF4-FFF2-40B4-BE49-F238E27FC236}">
                <a16:creationId xmlns:a16="http://schemas.microsoft.com/office/drawing/2014/main" id="{22F92230-CB1A-4AC0-BDD0-0482B4588EA3}"/>
              </a:ext>
            </a:extLst>
          </p:cNvPr>
          <p:cNvSpPr/>
          <p:nvPr/>
        </p:nvSpPr>
        <p:spPr bwMode="auto">
          <a:xfrm rot="5400000">
            <a:off x="30218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6" name="Rectangle: Rounded Corners 675">
            <a:extLst>
              <a:ext uri="{FF2B5EF4-FFF2-40B4-BE49-F238E27FC236}">
                <a16:creationId xmlns:a16="http://schemas.microsoft.com/office/drawing/2014/main" id="{C66D17CB-9897-48D4-9BA3-4D5BD0CE8290}"/>
              </a:ext>
            </a:extLst>
          </p:cNvPr>
          <p:cNvSpPr/>
          <p:nvPr/>
        </p:nvSpPr>
        <p:spPr bwMode="auto">
          <a:xfrm rot="5400000">
            <a:off x="31171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7" name="Rectangle: Rounded Corners 676">
            <a:extLst>
              <a:ext uri="{FF2B5EF4-FFF2-40B4-BE49-F238E27FC236}">
                <a16:creationId xmlns:a16="http://schemas.microsoft.com/office/drawing/2014/main" id="{D4B87C83-6B09-4E01-98D8-CC4046EF7E66}"/>
              </a:ext>
            </a:extLst>
          </p:cNvPr>
          <p:cNvSpPr/>
          <p:nvPr/>
        </p:nvSpPr>
        <p:spPr bwMode="auto">
          <a:xfrm rot="5400000">
            <a:off x="32125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8" name="Rectangle: Rounded Corners 677">
            <a:extLst>
              <a:ext uri="{FF2B5EF4-FFF2-40B4-BE49-F238E27FC236}">
                <a16:creationId xmlns:a16="http://schemas.microsoft.com/office/drawing/2014/main" id="{3EAC5BAC-D17E-4DC4-B533-B319E5B7CF8D}"/>
              </a:ext>
            </a:extLst>
          </p:cNvPr>
          <p:cNvSpPr/>
          <p:nvPr/>
        </p:nvSpPr>
        <p:spPr bwMode="auto">
          <a:xfrm rot="5400000">
            <a:off x="3307944"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79" name="Rectangle: Rounded Corners 678">
            <a:extLst>
              <a:ext uri="{FF2B5EF4-FFF2-40B4-BE49-F238E27FC236}">
                <a16:creationId xmlns:a16="http://schemas.microsoft.com/office/drawing/2014/main" id="{100FABAB-3982-40A0-8406-DD187F26F146}"/>
              </a:ext>
            </a:extLst>
          </p:cNvPr>
          <p:cNvSpPr/>
          <p:nvPr/>
        </p:nvSpPr>
        <p:spPr bwMode="auto">
          <a:xfrm rot="5400000">
            <a:off x="34033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0" name="Rectangle: Rounded Corners 679">
            <a:extLst>
              <a:ext uri="{FF2B5EF4-FFF2-40B4-BE49-F238E27FC236}">
                <a16:creationId xmlns:a16="http://schemas.microsoft.com/office/drawing/2014/main" id="{A7EC5D5D-1536-4068-984C-0C6E2946DD55}"/>
              </a:ext>
            </a:extLst>
          </p:cNvPr>
          <p:cNvSpPr/>
          <p:nvPr/>
        </p:nvSpPr>
        <p:spPr bwMode="auto">
          <a:xfrm rot="5400000">
            <a:off x="349870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1" name="Rectangle: Rounded Corners 680">
            <a:extLst>
              <a:ext uri="{FF2B5EF4-FFF2-40B4-BE49-F238E27FC236}">
                <a16:creationId xmlns:a16="http://schemas.microsoft.com/office/drawing/2014/main" id="{5DB3DA66-EB43-4954-A4C0-E74C0FCF3E5D}"/>
              </a:ext>
            </a:extLst>
          </p:cNvPr>
          <p:cNvSpPr/>
          <p:nvPr/>
        </p:nvSpPr>
        <p:spPr bwMode="auto">
          <a:xfrm rot="5400000">
            <a:off x="35940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2" name="Rectangle: Rounded Corners 681">
            <a:extLst>
              <a:ext uri="{FF2B5EF4-FFF2-40B4-BE49-F238E27FC236}">
                <a16:creationId xmlns:a16="http://schemas.microsoft.com/office/drawing/2014/main" id="{2ACE9D89-EC91-44A3-8A3E-36F39C5D1D03}"/>
              </a:ext>
            </a:extLst>
          </p:cNvPr>
          <p:cNvSpPr/>
          <p:nvPr/>
        </p:nvSpPr>
        <p:spPr bwMode="auto">
          <a:xfrm rot="5400000">
            <a:off x="36894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3" name="Rectangle: Rounded Corners 682">
            <a:extLst>
              <a:ext uri="{FF2B5EF4-FFF2-40B4-BE49-F238E27FC236}">
                <a16:creationId xmlns:a16="http://schemas.microsoft.com/office/drawing/2014/main" id="{61C51B6C-8D74-4989-88F1-235630052706}"/>
              </a:ext>
            </a:extLst>
          </p:cNvPr>
          <p:cNvSpPr/>
          <p:nvPr/>
        </p:nvSpPr>
        <p:spPr bwMode="auto">
          <a:xfrm rot="5400000">
            <a:off x="37848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4" name="Rectangle: Rounded Corners 683">
            <a:extLst>
              <a:ext uri="{FF2B5EF4-FFF2-40B4-BE49-F238E27FC236}">
                <a16:creationId xmlns:a16="http://schemas.microsoft.com/office/drawing/2014/main" id="{F92A21DB-B338-48BB-8E44-FD14DF71E5AD}"/>
              </a:ext>
            </a:extLst>
          </p:cNvPr>
          <p:cNvSpPr/>
          <p:nvPr/>
        </p:nvSpPr>
        <p:spPr bwMode="auto">
          <a:xfrm rot="5400000">
            <a:off x="38802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5" name="Rectangle: Rounded Corners 684">
            <a:extLst>
              <a:ext uri="{FF2B5EF4-FFF2-40B4-BE49-F238E27FC236}">
                <a16:creationId xmlns:a16="http://schemas.microsoft.com/office/drawing/2014/main" id="{0B6DA4DB-1FCA-4B11-B2AD-624A560446C3}"/>
              </a:ext>
            </a:extLst>
          </p:cNvPr>
          <p:cNvSpPr/>
          <p:nvPr/>
        </p:nvSpPr>
        <p:spPr bwMode="auto">
          <a:xfrm rot="5400000">
            <a:off x="39756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6" name="Rectangle: Rounded Corners 685">
            <a:extLst>
              <a:ext uri="{FF2B5EF4-FFF2-40B4-BE49-F238E27FC236}">
                <a16:creationId xmlns:a16="http://schemas.microsoft.com/office/drawing/2014/main" id="{04F6E69C-8A10-4386-94DF-4A14F09FB734}"/>
              </a:ext>
            </a:extLst>
          </p:cNvPr>
          <p:cNvSpPr/>
          <p:nvPr/>
        </p:nvSpPr>
        <p:spPr bwMode="auto">
          <a:xfrm rot="5400000">
            <a:off x="40709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7" name="Rectangle: Rounded Corners 686">
            <a:extLst>
              <a:ext uri="{FF2B5EF4-FFF2-40B4-BE49-F238E27FC236}">
                <a16:creationId xmlns:a16="http://schemas.microsoft.com/office/drawing/2014/main" id="{F290AD56-BD2B-46A0-92B8-7A80135DBCF4}"/>
              </a:ext>
            </a:extLst>
          </p:cNvPr>
          <p:cNvSpPr/>
          <p:nvPr/>
        </p:nvSpPr>
        <p:spPr bwMode="auto">
          <a:xfrm rot="5400000">
            <a:off x="416636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8" name="Rectangle: Rounded Corners 687">
            <a:extLst>
              <a:ext uri="{FF2B5EF4-FFF2-40B4-BE49-F238E27FC236}">
                <a16:creationId xmlns:a16="http://schemas.microsoft.com/office/drawing/2014/main" id="{18ABCA49-C4F2-4A61-B22A-93BE95C9BA2C}"/>
              </a:ext>
            </a:extLst>
          </p:cNvPr>
          <p:cNvSpPr/>
          <p:nvPr/>
        </p:nvSpPr>
        <p:spPr bwMode="auto">
          <a:xfrm rot="5400000">
            <a:off x="42617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89" name="Rectangle: Rounded Corners 688">
            <a:extLst>
              <a:ext uri="{FF2B5EF4-FFF2-40B4-BE49-F238E27FC236}">
                <a16:creationId xmlns:a16="http://schemas.microsoft.com/office/drawing/2014/main" id="{C55FC468-C427-4652-AF30-266886C9F634}"/>
              </a:ext>
            </a:extLst>
          </p:cNvPr>
          <p:cNvSpPr/>
          <p:nvPr/>
        </p:nvSpPr>
        <p:spPr bwMode="auto">
          <a:xfrm rot="5400000">
            <a:off x="43571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0" name="Rectangle: Rounded Corners 689">
            <a:extLst>
              <a:ext uri="{FF2B5EF4-FFF2-40B4-BE49-F238E27FC236}">
                <a16:creationId xmlns:a16="http://schemas.microsoft.com/office/drawing/2014/main" id="{4D88BFF2-875A-4526-92A1-6C43861E47F1}"/>
              </a:ext>
            </a:extLst>
          </p:cNvPr>
          <p:cNvSpPr/>
          <p:nvPr/>
        </p:nvSpPr>
        <p:spPr bwMode="auto">
          <a:xfrm rot="5400000">
            <a:off x="44525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1" name="Rectangle: Rounded Corners 690">
            <a:extLst>
              <a:ext uri="{FF2B5EF4-FFF2-40B4-BE49-F238E27FC236}">
                <a16:creationId xmlns:a16="http://schemas.microsoft.com/office/drawing/2014/main" id="{D9C39C92-A028-4749-B80D-F7661E3E36A1}"/>
              </a:ext>
            </a:extLst>
          </p:cNvPr>
          <p:cNvSpPr/>
          <p:nvPr/>
        </p:nvSpPr>
        <p:spPr bwMode="auto">
          <a:xfrm rot="5400000">
            <a:off x="45478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2" name="Rectangle: Rounded Corners 691">
            <a:extLst>
              <a:ext uri="{FF2B5EF4-FFF2-40B4-BE49-F238E27FC236}">
                <a16:creationId xmlns:a16="http://schemas.microsoft.com/office/drawing/2014/main" id="{2455DF63-4521-484A-BB52-A914E40C28E8}"/>
              </a:ext>
            </a:extLst>
          </p:cNvPr>
          <p:cNvSpPr/>
          <p:nvPr/>
        </p:nvSpPr>
        <p:spPr bwMode="auto">
          <a:xfrm rot="5400000">
            <a:off x="46432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3" name="Rectangle: Rounded Corners 692">
            <a:extLst>
              <a:ext uri="{FF2B5EF4-FFF2-40B4-BE49-F238E27FC236}">
                <a16:creationId xmlns:a16="http://schemas.microsoft.com/office/drawing/2014/main" id="{29A0D977-F8A9-4D8D-94E2-DE9A40C75031}"/>
              </a:ext>
            </a:extLst>
          </p:cNvPr>
          <p:cNvSpPr/>
          <p:nvPr/>
        </p:nvSpPr>
        <p:spPr bwMode="auto">
          <a:xfrm rot="5400000">
            <a:off x="473864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4" name="Rectangle: Rounded Corners 693">
            <a:extLst>
              <a:ext uri="{FF2B5EF4-FFF2-40B4-BE49-F238E27FC236}">
                <a16:creationId xmlns:a16="http://schemas.microsoft.com/office/drawing/2014/main" id="{6DACD7A5-F38C-4905-A3D4-746C5B0EA22D}"/>
              </a:ext>
            </a:extLst>
          </p:cNvPr>
          <p:cNvSpPr/>
          <p:nvPr/>
        </p:nvSpPr>
        <p:spPr bwMode="auto">
          <a:xfrm rot="5400000">
            <a:off x="48340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5" name="Rectangle: Rounded Corners 694">
            <a:extLst>
              <a:ext uri="{FF2B5EF4-FFF2-40B4-BE49-F238E27FC236}">
                <a16:creationId xmlns:a16="http://schemas.microsoft.com/office/drawing/2014/main" id="{6FD349C2-715E-4821-BE4A-4D8A5E445BEB}"/>
              </a:ext>
            </a:extLst>
          </p:cNvPr>
          <p:cNvSpPr/>
          <p:nvPr/>
        </p:nvSpPr>
        <p:spPr bwMode="auto">
          <a:xfrm rot="5400000">
            <a:off x="49294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6" name="Rectangle: Rounded Corners 695">
            <a:extLst>
              <a:ext uri="{FF2B5EF4-FFF2-40B4-BE49-F238E27FC236}">
                <a16:creationId xmlns:a16="http://schemas.microsoft.com/office/drawing/2014/main" id="{F4753EA2-44E5-41B9-BF2B-9601E218E92C}"/>
              </a:ext>
            </a:extLst>
          </p:cNvPr>
          <p:cNvSpPr/>
          <p:nvPr/>
        </p:nvSpPr>
        <p:spPr bwMode="auto">
          <a:xfrm rot="5400000">
            <a:off x="502478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7" name="Rectangle: Rounded Corners 696">
            <a:extLst>
              <a:ext uri="{FF2B5EF4-FFF2-40B4-BE49-F238E27FC236}">
                <a16:creationId xmlns:a16="http://schemas.microsoft.com/office/drawing/2014/main" id="{771D3404-BC9A-4306-B9E0-102DE9A99C53}"/>
              </a:ext>
            </a:extLst>
          </p:cNvPr>
          <p:cNvSpPr/>
          <p:nvPr/>
        </p:nvSpPr>
        <p:spPr bwMode="auto">
          <a:xfrm rot="5400000">
            <a:off x="51201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8" name="Rectangle: Rounded Corners 697">
            <a:extLst>
              <a:ext uri="{FF2B5EF4-FFF2-40B4-BE49-F238E27FC236}">
                <a16:creationId xmlns:a16="http://schemas.microsoft.com/office/drawing/2014/main" id="{E6938182-B804-4D77-A613-2FA2F7525EBA}"/>
              </a:ext>
            </a:extLst>
          </p:cNvPr>
          <p:cNvSpPr/>
          <p:nvPr/>
        </p:nvSpPr>
        <p:spPr bwMode="auto">
          <a:xfrm rot="5400000">
            <a:off x="521554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99" name="Rectangle: Rounded Corners 698">
            <a:extLst>
              <a:ext uri="{FF2B5EF4-FFF2-40B4-BE49-F238E27FC236}">
                <a16:creationId xmlns:a16="http://schemas.microsoft.com/office/drawing/2014/main" id="{9FE31FDB-2227-4FB2-B3CD-44869D7654CF}"/>
              </a:ext>
            </a:extLst>
          </p:cNvPr>
          <p:cNvSpPr/>
          <p:nvPr/>
        </p:nvSpPr>
        <p:spPr bwMode="auto">
          <a:xfrm rot="5400000">
            <a:off x="531092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0" name="Rectangle: Rounded Corners 699">
            <a:extLst>
              <a:ext uri="{FF2B5EF4-FFF2-40B4-BE49-F238E27FC236}">
                <a16:creationId xmlns:a16="http://schemas.microsoft.com/office/drawing/2014/main" id="{17FD4BA7-E8F6-42E9-B21B-5F611C0A0EBE}"/>
              </a:ext>
            </a:extLst>
          </p:cNvPr>
          <p:cNvSpPr/>
          <p:nvPr/>
        </p:nvSpPr>
        <p:spPr bwMode="auto">
          <a:xfrm rot="5400000">
            <a:off x="540630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1" name="Rectangle: Rounded Corners 700">
            <a:extLst>
              <a:ext uri="{FF2B5EF4-FFF2-40B4-BE49-F238E27FC236}">
                <a16:creationId xmlns:a16="http://schemas.microsoft.com/office/drawing/2014/main" id="{25131C7A-9735-4E54-BBB2-503027E044A7}"/>
              </a:ext>
            </a:extLst>
          </p:cNvPr>
          <p:cNvSpPr/>
          <p:nvPr/>
        </p:nvSpPr>
        <p:spPr bwMode="auto">
          <a:xfrm rot="5400000">
            <a:off x="55016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2" name="Rectangle: Rounded Corners 701">
            <a:extLst>
              <a:ext uri="{FF2B5EF4-FFF2-40B4-BE49-F238E27FC236}">
                <a16:creationId xmlns:a16="http://schemas.microsoft.com/office/drawing/2014/main" id="{6C41B72B-6FE2-4160-9A5A-D5329B09F8D7}"/>
              </a:ext>
            </a:extLst>
          </p:cNvPr>
          <p:cNvSpPr/>
          <p:nvPr/>
        </p:nvSpPr>
        <p:spPr bwMode="auto">
          <a:xfrm rot="5400000">
            <a:off x="55970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3" name="Rectangle: Rounded Corners 702">
            <a:extLst>
              <a:ext uri="{FF2B5EF4-FFF2-40B4-BE49-F238E27FC236}">
                <a16:creationId xmlns:a16="http://schemas.microsoft.com/office/drawing/2014/main" id="{6EEE6A5A-09FB-4F3B-84F2-10EF587B2CAF}"/>
              </a:ext>
            </a:extLst>
          </p:cNvPr>
          <p:cNvSpPr/>
          <p:nvPr/>
        </p:nvSpPr>
        <p:spPr bwMode="auto">
          <a:xfrm rot="5400000">
            <a:off x="56924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4" name="Rectangle: Rounded Corners 703">
            <a:extLst>
              <a:ext uri="{FF2B5EF4-FFF2-40B4-BE49-F238E27FC236}">
                <a16:creationId xmlns:a16="http://schemas.microsoft.com/office/drawing/2014/main" id="{D169BF08-BAC2-4E25-A58E-13343CB3561E}"/>
              </a:ext>
            </a:extLst>
          </p:cNvPr>
          <p:cNvSpPr/>
          <p:nvPr/>
        </p:nvSpPr>
        <p:spPr bwMode="auto">
          <a:xfrm rot="5400000">
            <a:off x="57878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5" name="Rectangle: Rounded Corners 704">
            <a:extLst>
              <a:ext uri="{FF2B5EF4-FFF2-40B4-BE49-F238E27FC236}">
                <a16:creationId xmlns:a16="http://schemas.microsoft.com/office/drawing/2014/main" id="{30AE26DF-79CC-4749-9E2F-FF528B9B48A4}"/>
              </a:ext>
            </a:extLst>
          </p:cNvPr>
          <p:cNvSpPr/>
          <p:nvPr/>
        </p:nvSpPr>
        <p:spPr bwMode="auto">
          <a:xfrm rot="5400000">
            <a:off x="58832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6" name="Rectangle: Rounded Corners 705">
            <a:extLst>
              <a:ext uri="{FF2B5EF4-FFF2-40B4-BE49-F238E27FC236}">
                <a16:creationId xmlns:a16="http://schemas.microsoft.com/office/drawing/2014/main" id="{A80D124D-B547-4AB2-AE8E-B64002C2B957}"/>
              </a:ext>
            </a:extLst>
          </p:cNvPr>
          <p:cNvSpPr/>
          <p:nvPr/>
        </p:nvSpPr>
        <p:spPr bwMode="auto">
          <a:xfrm rot="5400000">
            <a:off x="597858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7" name="Rectangle: Rounded Corners 706">
            <a:extLst>
              <a:ext uri="{FF2B5EF4-FFF2-40B4-BE49-F238E27FC236}">
                <a16:creationId xmlns:a16="http://schemas.microsoft.com/office/drawing/2014/main" id="{857E8A50-E5CD-4FE1-8999-9D7E46BB8B3D}"/>
              </a:ext>
            </a:extLst>
          </p:cNvPr>
          <p:cNvSpPr/>
          <p:nvPr/>
        </p:nvSpPr>
        <p:spPr bwMode="auto">
          <a:xfrm rot="5400000">
            <a:off x="607396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8" name="Rectangle: Rounded Corners 707">
            <a:extLst>
              <a:ext uri="{FF2B5EF4-FFF2-40B4-BE49-F238E27FC236}">
                <a16:creationId xmlns:a16="http://schemas.microsoft.com/office/drawing/2014/main" id="{5EA39042-0E1B-437C-ACFE-663E8E48D69C}"/>
              </a:ext>
            </a:extLst>
          </p:cNvPr>
          <p:cNvSpPr/>
          <p:nvPr/>
        </p:nvSpPr>
        <p:spPr bwMode="auto">
          <a:xfrm rot="5400000">
            <a:off x="61693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09" name="Rectangle: Rounded Corners 708">
            <a:extLst>
              <a:ext uri="{FF2B5EF4-FFF2-40B4-BE49-F238E27FC236}">
                <a16:creationId xmlns:a16="http://schemas.microsoft.com/office/drawing/2014/main" id="{ED49325A-5CCF-4BCF-A89C-19B10B5AF978}"/>
              </a:ext>
            </a:extLst>
          </p:cNvPr>
          <p:cNvSpPr/>
          <p:nvPr/>
        </p:nvSpPr>
        <p:spPr bwMode="auto">
          <a:xfrm rot="5400000">
            <a:off x="626472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0" name="Rectangle: Rounded Corners 709">
            <a:extLst>
              <a:ext uri="{FF2B5EF4-FFF2-40B4-BE49-F238E27FC236}">
                <a16:creationId xmlns:a16="http://schemas.microsoft.com/office/drawing/2014/main" id="{451F40A2-4EF3-45DF-887F-2AA73C883A02}"/>
              </a:ext>
            </a:extLst>
          </p:cNvPr>
          <p:cNvSpPr/>
          <p:nvPr/>
        </p:nvSpPr>
        <p:spPr bwMode="auto">
          <a:xfrm rot="5400000">
            <a:off x="6360100"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1" name="Rectangle: Rounded Corners 710">
            <a:extLst>
              <a:ext uri="{FF2B5EF4-FFF2-40B4-BE49-F238E27FC236}">
                <a16:creationId xmlns:a16="http://schemas.microsoft.com/office/drawing/2014/main" id="{789B7C48-88B9-4853-9F90-A987C7858716}"/>
              </a:ext>
            </a:extLst>
          </p:cNvPr>
          <p:cNvSpPr/>
          <p:nvPr/>
        </p:nvSpPr>
        <p:spPr bwMode="auto">
          <a:xfrm rot="5400000">
            <a:off x="645548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2" name="Rectangle: Rounded Corners 711">
            <a:extLst>
              <a:ext uri="{FF2B5EF4-FFF2-40B4-BE49-F238E27FC236}">
                <a16:creationId xmlns:a16="http://schemas.microsoft.com/office/drawing/2014/main" id="{1FFEE208-9074-4309-8354-B698139A3338}"/>
              </a:ext>
            </a:extLst>
          </p:cNvPr>
          <p:cNvSpPr/>
          <p:nvPr/>
        </p:nvSpPr>
        <p:spPr bwMode="auto">
          <a:xfrm rot="5400000">
            <a:off x="6550862"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3" name="Rectangle: Rounded Corners 712">
            <a:extLst>
              <a:ext uri="{FF2B5EF4-FFF2-40B4-BE49-F238E27FC236}">
                <a16:creationId xmlns:a16="http://schemas.microsoft.com/office/drawing/2014/main" id="{BFE4557C-03ED-4D59-A46E-BFBA40CA6808}"/>
              </a:ext>
            </a:extLst>
          </p:cNvPr>
          <p:cNvSpPr/>
          <p:nvPr/>
        </p:nvSpPr>
        <p:spPr bwMode="auto">
          <a:xfrm rot="5400000">
            <a:off x="6646241"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4" name="Rectangle: Rounded Corners 713">
            <a:extLst>
              <a:ext uri="{FF2B5EF4-FFF2-40B4-BE49-F238E27FC236}">
                <a16:creationId xmlns:a16="http://schemas.microsoft.com/office/drawing/2014/main" id="{A3A6E05C-F5BC-4EE0-8552-2B0EB6C590BD}"/>
              </a:ext>
            </a:extLst>
          </p:cNvPr>
          <p:cNvSpPr/>
          <p:nvPr/>
        </p:nvSpPr>
        <p:spPr bwMode="auto">
          <a:xfrm rot="5400000">
            <a:off x="6741623" y="5913694"/>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5" name="Rectangle: Rounded Corners 714">
            <a:extLst>
              <a:ext uri="{FF2B5EF4-FFF2-40B4-BE49-F238E27FC236}">
                <a16:creationId xmlns:a16="http://schemas.microsoft.com/office/drawing/2014/main" id="{C5B0D655-5712-45C4-8D0F-8C6BFD50FD9A}"/>
              </a:ext>
            </a:extLst>
          </p:cNvPr>
          <p:cNvSpPr/>
          <p:nvPr/>
        </p:nvSpPr>
        <p:spPr bwMode="auto">
          <a:xfrm rot="5400000">
            <a:off x="14810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6" name="Rectangle: Rounded Corners 715">
            <a:extLst>
              <a:ext uri="{FF2B5EF4-FFF2-40B4-BE49-F238E27FC236}">
                <a16:creationId xmlns:a16="http://schemas.microsoft.com/office/drawing/2014/main" id="{76CA64F1-955F-4C11-961B-041A0757BE1D}"/>
              </a:ext>
            </a:extLst>
          </p:cNvPr>
          <p:cNvSpPr/>
          <p:nvPr/>
        </p:nvSpPr>
        <p:spPr bwMode="auto">
          <a:xfrm rot="5400000">
            <a:off x="157647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7" name="Rectangle: Rounded Corners 716">
            <a:extLst>
              <a:ext uri="{FF2B5EF4-FFF2-40B4-BE49-F238E27FC236}">
                <a16:creationId xmlns:a16="http://schemas.microsoft.com/office/drawing/2014/main" id="{6807176D-94C7-44A0-ACEE-364970647A08}"/>
              </a:ext>
            </a:extLst>
          </p:cNvPr>
          <p:cNvSpPr/>
          <p:nvPr/>
        </p:nvSpPr>
        <p:spPr bwMode="auto">
          <a:xfrm rot="5400000">
            <a:off x="167185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8" name="Rectangle: Rounded Corners 717">
            <a:extLst>
              <a:ext uri="{FF2B5EF4-FFF2-40B4-BE49-F238E27FC236}">
                <a16:creationId xmlns:a16="http://schemas.microsoft.com/office/drawing/2014/main" id="{E64CE5A6-DE1A-42A2-BD29-A84153F06B00}"/>
              </a:ext>
            </a:extLst>
          </p:cNvPr>
          <p:cNvSpPr/>
          <p:nvPr/>
        </p:nvSpPr>
        <p:spPr bwMode="auto">
          <a:xfrm rot="5400000">
            <a:off x="17672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19" name="Rectangle: Rounded Corners 718">
            <a:extLst>
              <a:ext uri="{FF2B5EF4-FFF2-40B4-BE49-F238E27FC236}">
                <a16:creationId xmlns:a16="http://schemas.microsoft.com/office/drawing/2014/main" id="{8942584B-EDB7-430C-BA34-B9F0960D62FC}"/>
              </a:ext>
            </a:extLst>
          </p:cNvPr>
          <p:cNvSpPr/>
          <p:nvPr/>
        </p:nvSpPr>
        <p:spPr bwMode="auto">
          <a:xfrm rot="5400000">
            <a:off x="186261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0" name="Rectangle: Rounded Corners 719">
            <a:extLst>
              <a:ext uri="{FF2B5EF4-FFF2-40B4-BE49-F238E27FC236}">
                <a16:creationId xmlns:a16="http://schemas.microsoft.com/office/drawing/2014/main" id="{02703343-220B-4149-AD94-2F3893C0765A}"/>
              </a:ext>
            </a:extLst>
          </p:cNvPr>
          <p:cNvSpPr/>
          <p:nvPr/>
        </p:nvSpPr>
        <p:spPr bwMode="auto">
          <a:xfrm rot="5400000">
            <a:off x="195799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1" name="Rectangle: Rounded Corners 720">
            <a:extLst>
              <a:ext uri="{FF2B5EF4-FFF2-40B4-BE49-F238E27FC236}">
                <a16:creationId xmlns:a16="http://schemas.microsoft.com/office/drawing/2014/main" id="{A8FE84C8-63A8-4212-B2B3-CE62AC3D4DC4}"/>
              </a:ext>
            </a:extLst>
          </p:cNvPr>
          <p:cNvSpPr/>
          <p:nvPr/>
        </p:nvSpPr>
        <p:spPr bwMode="auto">
          <a:xfrm rot="5400000">
            <a:off x="20533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2" name="Rectangle: Rounded Corners 721">
            <a:extLst>
              <a:ext uri="{FF2B5EF4-FFF2-40B4-BE49-F238E27FC236}">
                <a16:creationId xmlns:a16="http://schemas.microsoft.com/office/drawing/2014/main" id="{3A926C23-57E7-4783-9997-C811A290F2B1}"/>
              </a:ext>
            </a:extLst>
          </p:cNvPr>
          <p:cNvSpPr/>
          <p:nvPr/>
        </p:nvSpPr>
        <p:spPr bwMode="auto">
          <a:xfrm rot="5400000">
            <a:off x="2148754"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3" name="Rectangle: Rounded Corners 722">
            <a:extLst>
              <a:ext uri="{FF2B5EF4-FFF2-40B4-BE49-F238E27FC236}">
                <a16:creationId xmlns:a16="http://schemas.microsoft.com/office/drawing/2014/main" id="{DB5EACED-CC3B-4D1D-9602-433F7B8D5F50}"/>
              </a:ext>
            </a:extLst>
          </p:cNvPr>
          <p:cNvSpPr/>
          <p:nvPr/>
        </p:nvSpPr>
        <p:spPr bwMode="auto">
          <a:xfrm rot="5400000">
            <a:off x="22441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4" name="Rectangle: Rounded Corners 723">
            <a:extLst>
              <a:ext uri="{FF2B5EF4-FFF2-40B4-BE49-F238E27FC236}">
                <a16:creationId xmlns:a16="http://schemas.microsoft.com/office/drawing/2014/main" id="{D206F27B-F0EE-42AE-8513-77BF3676C313}"/>
              </a:ext>
            </a:extLst>
          </p:cNvPr>
          <p:cNvSpPr/>
          <p:nvPr/>
        </p:nvSpPr>
        <p:spPr bwMode="auto">
          <a:xfrm rot="5400000">
            <a:off x="233951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5" name="Rectangle: Rounded Corners 724">
            <a:extLst>
              <a:ext uri="{FF2B5EF4-FFF2-40B4-BE49-F238E27FC236}">
                <a16:creationId xmlns:a16="http://schemas.microsoft.com/office/drawing/2014/main" id="{F728473B-5BE1-4082-BF99-28BBE6C379BC}"/>
              </a:ext>
            </a:extLst>
          </p:cNvPr>
          <p:cNvSpPr/>
          <p:nvPr/>
        </p:nvSpPr>
        <p:spPr bwMode="auto">
          <a:xfrm rot="5400000">
            <a:off x="24348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6" name="Rectangle: Rounded Corners 725">
            <a:extLst>
              <a:ext uri="{FF2B5EF4-FFF2-40B4-BE49-F238E27FC236}">
                <a16:creationId xmlns:a16="http://schemas.microsoft.com/office/drawing/2014/main" id="{C4B192AE-16DC-4280-A562-746852D783CF}"/>
              </a:ext>
            </a:extLst>
          </p:cNvPr>
          <p:cNvSpPr/>
          <p:nvPr/>
        </p:nvSpPr>
        <p:spPr bwMode="auto">
          <a:xfrm rot="5400000">
            <a:off x="253027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7" name="Rectangle: Rounded Corners 726">
            <a:extLst>
              <a:ext uri="{FF2B5EF4-FFF2-40B4-BE49-F238E27FC236}">
                <a16:creationId xmlns:a16="http://schemas.microsoft.com/office/drawing/2014/main" id="{0A98AE22-62CD-46AB-98A3-41BA3F27E08A}"/>
              </a:ext>
            </a:extLst>
          </p:cNvPr>
          <p:cNvSpPr/>
          <p:nvPr/>
        </p:nvSpPr>
        <p:spPr bwMode="auto">
          <a:xfrm rot="5400000">
            <a:off x="26256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8" name="Rectangle: Rounded Corners 727">
            <a:extLst>
              <a:ext uri="{FF2B5EF4-FFF2-40B4-BE49-F238E27FC236}">
                <a16:creationId xmlns:a16="http://schemas.microsoft.com/office/drawing/2014/main" id="{6024497D-9054-450A-AA83-63EA4E5BD7EC}"/>
              </a:ext>
            </a:extLst>
          </p:cNvPr>
          <p:cNvSpPr/>
          <p:nvPr/>
        </p:nvSpPr>
        <p:spPr bwMode="auto">
          <a:xfrm rot="5400000">
            <a:off x="27210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29" name="Rectangle: Rounded Corners 728">
            <a:extLst>
              <a:ext uri="{FF2B5EF4-FFF2-40B4-BE49-F238E27FC236}">
                <a16:creationId xmlns:a16="http://schemas.microsoft.com/office/drawing/2014/main" id="{524D0262-5153-48C7-B41D-84DBFAC18DBB}"/>
              </a:ext>
            </a:extLst>
          </p:cNvPr>
          <p:cNvSpPr/>
          <p:nvPr/>
        </p:nvSpPr>
        <p:spPr bwMode="auto">
          <a:xfrm rot="5400000">
            <a:off x="28164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0" name="Rectangle: Rounded Corners 729">
            <a:extLst>
              <a:ext uri="{FF2B5EF4-FFF2-40B4-BE49-F238E27FC236}">
                <a16:creationId xmlns:a16="http://schemas.microsoft.com/office/drawing/2014/main" id="{34114F69-69D7-486E-B220-7D2F4BF08659}"/>
              </a:ext>
            </a:extLst>
          </p:cNvPr>
          <p:cNvSpPr/>
          <p:nvPr/>
        </p:nvSpPr>
        <p:spPr bwMode="auto">
          <a:xfrm rot="5400000">
            <a:off x="29117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1" name="Rectangle: Rounded Corners 730">
            <a:extLst>
              <a:ext uri="{FF2B5EF4-FFF2-40B4-BE49-F238E27FC236}">
                <a16:creationId xmlns:a16="http://schemas.microsoft.com/office/drawing/2014/main" id="{491F23C4-4493-4283-B933-AD09AD919776}"/>
              </a:ext>
            </a:extLst>
          </p:cNvPr>
          <p:cNvSpPr/>
          <p:nvPr/>
        </p:nvSpPr>
        <p:spPr bwMode="auto">
          <a:xfrm rot="5400000">
            <a:off x="30071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2" name="Rectangle: Rounded Corners 731">
            <a:extLst>
              <a:ext uri="{FF2B5EF4-FFF2-40B4-BE49-F238E27FC236}">
                <a16:creationId xmlns:a16="http://schemas.microsoft.com/office/drawing/2014/main" id="{1C8B73B3-558D-40D1-AC2C-7255BA54E96F}"/>
              </a:ext>
            </a:extLst>
          </p:cNvPr>
          <p:cNvSpPr/>
          <p:nvPr/>
        </p:nvSpPr>
        <p:spPr bwMode="auto">
          <a:xfrm rot="5400000">
            <a:off x="31025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3" name="Rectangle: Rounded Corners 732">
            <a:extLst>
              <a:ext uri="{FF2B5EF4-FFF2-40B4-BE49-F238E27FC236}">
                <a16:creationId xmlns:a16="http://schemas.microsoft.com/office/drawing/2014/main" id="{60E185D9-A369-4650-B932-B62253B82083}"/>
              </a:ext>
            </a:extLst>
          </p:cNvPr>
          <p:cNvSpPr/>
          <p:nvPr/>
        </p:nvSpPr>
        <p:spPr bwMode="auto">
          <a:xfrm rot="5400000">
            <a:off x="319793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4" name="Rectangle: Rounded Corners 733">
            <a:extLst>
              <a:ext uri="{FF2B5EF4-FFF2-40B4-BE49-F238E27FC236}">
                <a16:creationId xmlns:a16="http://schemas.microsoft.com/office/drawing/2014/main" id="{42C375A7-D408-49BA-A183-C4F68572BA07}"/>
              </a:ext>
            </a:extLst>
          </p:cNvPr>
          <p:cNvSpPr/>
          <p:nvPr/>
        </p:nvSpPr>
        <p:spPr bwMode="auto">
          <a:xfrm rot="5400000">
            <a:off x="32933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5" name="Rectangle: Rounded Corners 734">
            <a:extLst>
              <a:ext uri="{FF2B5EF4-FFF2-40B4-BE49-F238E27FC236}">
                <a16:creationId xmlns:a16="http://schemas.microsoft.com/office/drawing/2014/main" id="{5DF3B265-2717-450F-87E6-2AC9F22E416D}"/>
              </a:ext>
            </a:extLst>
          </p:cNvPr>
          <p:cNvSpPr/>
          <p:nvPr/>
        </p:nvSpPr>
        <p:spPr bwMode="auto">
          <a:xfrm rot="5400000">
            <a:off x="33886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6" name="Rectangle: Rounded Corners 735">
            <a:extLst>
              <a:ext uri="{FF2B5EF4-FFF2-40B4-BE49-F238E27FC236}">
                <a16:creationId xmlns:a16="http://schemas.microsoft.com/office/drawing/2014/main" id="{C39B5177-2693-4271-ABB3-D003D1232F86}"/>
              </a:ext>
            </a:extLst>
          </p:cNvPr>
          <p:cNvSpPr/>
          <p:nvPr/>
        </p:nvSpPr>
        <p:spPr bwMode="auto">
          <a:xfrm rot="5400000">
            <a:off x="34840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7" name="Rectangle: Rounded Corners 736">
            <a:extLst>
              <a:ext uri="{FF2B5EF4-FFF2-40B4-BE49-F238E27FC236}">
                <a16:creationId xmlns:a16="http://schemas.microsoft.com/office/drawing/2014/main" id="{DB40E5E5-C44B-4F6B-9683-28EEB3B645BE}"/>
              </a:ext>
            </a:extLst>
          </p:cNvPr>
          <p:cNvSpPr/>
          <p:nvPr/>
        </p:nvSpPr>
        <p:spPr bwMode="auto">
          <a:xfrm rot="5400000">
            <a:off x="35794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8" name="Rectangle: Rounded Corners 737">
            <a:extLst>
              <a:ext uri="{FF2B5EF4-FFF2-40B4-BE49-F238E27FC236}">
                <a16:creationId xmlns:a16="http://schemas.microsoft.com/office/drawing/2014/main" id="{4786B543-0E12-4882-9DF6-D3C876EC0CCC}"/>
              </a:ext>
            </a:extLst>
          </p:cNvPr>
          <p:cNvSpPr/>
          <p:nvPr/>
        </p:nvSpPr>
        <p:spPr bwMode="auto">
          <a:xfrm rot="5400000">
            <a:off x="36748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39" name="Rectangle: Rounded Corners 738">
            <a:extLst>
              <a:ext uri="{FF2B5EF4-FFF2-40B4-BE49-F238E27FC236}">
                <a16:creationId xmlns:a16="http://schemas.microsoft.com/office/drawing/2014/main" id="{EFB3F63F-2745-4071-8418-B9B52D2E5B8E}"/>
              </a:ext>
            </a:extLst>
          </p:cNvPr>
          <p:cNvSpPr/>
          <p:nvPr/>
        </p:nvSpPr>
        <p:spPr bwMode="auto">
          <a:xfrm rot="5400000">
            <a:off x="37702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0" name="Rectangle: Rounded Corners 739">
            <a:extLst>
              <a:ext uri="{FF2B5EF4-FFF2-40B4-BE49-F238E27FC236}">
                <a16:creationId xmlns:a16="http://schemas.microsoft.com/office/drawing/2014/main" id="{69A8AC80-3EF6-46EF-A448-9EF9A0896FBD}"/>
              </a:ext>
            </a:extLst>
          </p:cNvPr>
          <p:cNvSpPr/>
          <p:nvPr/>
        </p:nvSpPr>
        <p:spPr bwMode="auto">
          <a:xfrm rot="5400000">
            <a:off x="38655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1" name="Rectangle: Rounded Corners 740">
            <a:extLst>
              <a:ext uri="{FF2B5EF4-FFF2-40B4-BE49-F238E27FC236}">
                <a16:creationId xmlns:a16="http://schemas.microsoft.com/office/drawing/2014/main" id="{414040C6-12E7-4D2E-AB23-92C1073CF8A8}"/>
              </a:ext>
            </a:extLst>
          </p:cNvPr>
          <p:cNvSpPr/>
          <p:nvPr/>
        </p:nvSpPr>
        <p:spPr bwMode="auto">
          <a:xfrm rot="5400000">
            <a:off x="39609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2" name="Rectangle: Rounded Corners 741">
            <a:extLst>
              <a:ext uri="{FF2B5EF4-FFF2-40B4-BE49-F238E27FC236}">
                <a16:creationId xmlns:a16="http://schemas.microsoft.com/office/drawing/2014/main" id="{7F14CA56-8CB1-4B7B-84F0-099F5F44D4B1}"/>
              </a:ext>
            </a:extLst>
          </p:cNvPr>
          <p:cNvSpPr/>
          <p:nvPr/>
        </p:nvSpPr>
        <p:spPr bwMode="auto">
          <a:xfrm rot="5400000">
            <a:off x="405635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3" name="Rectangle: Rounded Corners 742">
            <a:extLst>
              <a:ext uri="{FF2B5EF4-FFF2-40B4-BE49-F238E27FC236}">
                <a16:creationId xmlns:a16="http://schemas.microsoft.com/office/drawing/2014/main" id="{D9E9CFE8-7BF6-4611-80C3-0DFC80A3366E}"/>
              </a:ext>
            </a:extLst>
          </p:cNvPr>
          <p:cNvSpPr/>
          <p:nvPr/>
        </p:nvSpPr>
        <p:spPr bwMode="auto">
          <a:xfrm rot="5400000">
            <a:off x="41517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4" name="Rectangle: Rounded Corners 743">
            <a:extLst>
              <a:ext uri="{FF2B5EF4-FFF2-40B4-BE49-F238E27FC236}">
                <a16:creationId xmlns:a16="http://schemas.microsoft.com/office/drawing/2014/main" id="{CE8E417D-CEB4-4951-9C26-78F74FEA1E15}"/>
              </a:ext>
            </a:extLst>
          </p:cNvPr>
          <p:cNvSpPr/>
          <p:nvPr/>
        </p:nvSpPr>
        <p:spPr bwMode="auto">
          <a:xfrm rot="5400000">
            <a:off x="42471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5" name="Rectangle: Rounded Corners 744">
            <a:extLst>
              <a:ext uri="{FF2B5EF4-FFF2-40B4-BE49-F238E27FC236}">
                <a16:creationId xmlns:a16="http://schemas.microsoft.com/office/drawing/2014/main" id="{957F93D6-F8A5-4B7E-B031-ACDB7637EC37}"/>
              </a:ext>
            </a:extLst>
          </p:cNvPr>
          <p:cNvSpPr/>
          <p:nvPr/>
        </p:nvSpPr>
        <p:spPr bwMode="auto">
          <a:xfrm rot="5400000">
            <a:off x="43424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6" name="Rectangle: Rounded Corners 745">
            <a:extLst>
              <a:ext uri="{FF2B5EF4-FFF2-40B4-BE49-F238E27FC236}">
                <a16:creationId xmlns:a16="http://schemas.microsoft.com/office/drawing/2014/main" id="{60A4E7C7-1B28-444A-84B6-34950C6FE262}"/>
              </a:ext>
            </a:extLst>
          </p:cNvPr>
          <p:cNvSpPr/>
          <p:nvPr/>
        </p:nvSpPr>
        <p:spPr bwMode="auto">
          <a:xfrm rot="5400000">
            <a:off x="44378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7" name="Rectangle: Rounded Corners 746">
            <a:extLst>
              <a:ext uri="{FF2B5EF4-FFF2-40B4-BE49-F238E27FC236}">
                <a16:creationId xmlns:a16="http://schemas.microsoft.com/office/drawing/2014/main" id="{5C11EDD6-E0B6-4DD7-9081-AF8558D9ED79}"/>
              </a:ext>
            </a:extLst>
          </p:cNvPr>
          <p:cNvSpPr/>
          <p:nvPr/>
        </p:nvSpPr>
        <p:spPr bwMode="auto">
          <a:xfrm rot="5400000">
            <a:off x="453325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8" name="Rectangle: Rounded Corners 747">
            <a:extLst>
              <a:ext uri="{FF2B5EF4-FFF2-40B4-BE49-F238E27FC236}">
                <a16:creationId xmlns:a16="http://schemas.microsoft.com/office/drawing/2014/main" id="{9B13C146-B920-4609-BBBD-15A2F376541C}"/>
              </a:ext>
            </a:extLst>
          </p:cNvPr>
          <p:cNvSpPr/>
          <p:nvPr/>
        </p:nvSpPr>
        <p:spPr bwMode="auto">
          <a:xfrm rot="5400000">
            <a:off x="46286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49" name="Rectangle: Rounded Corners 748">
            <a:extLst>
              <a:ext uri="{FF2B5EF4-FFF2-40B4-BE49-F238E27FC236}">
                <a16:creationId xmlns:a16="http://schemas.microsoft.com/office/drawing/2014/main" id="{5571371C-D097-4732-AC76-F3277E24C7AF}"/>
              </a:ext>
            </a:extLst>
          </p:cNvPr>
          <p:cNvSpPr/>
          <p:nvPr/>
        </p:nvSpPr>
        <p:spPr bwMode="auto">
          <a:xfrm rot="5400000">
            <a:off x="47240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0" name="Rectangle: Rounded Corners 749">
            <a:extLst>
              <a:ext uri="{FF2B5EF4-FFF2-40B4-BE49-F238E27FC236}">
                <a16:creationId xmlns:a16="http://schemas.microsoft.com/office/drawing/2014/main" id="{24622AD1-0D0D-4B14-AE0B-D06509FA6814}"/>
              </a:ext>
            </a:extLst>
          </p:cNvPr>
          <p:cNvSpPr/>
          <p:nvPr/>
        </p:nvSpPr>
        <p:spPr bwMode="auto">
          <a:xfrm rot="5400000">
            <a:off x="481939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1" name="Rectangle: Rounded Corners 750">
            <a:extLst>
              <a:ext uri="{FF2B5EF4-FFF2-40B4-BE49-F238E27FC236}">
                <a16:creationId xmlns:a16="http://schemas.microsoft.com/office/drawing/2014/main" id="{42849986-B511-4FBE-9359-C48C7D421E0B}"/>
              </a:ext>
            </a:extLst>
          </p:cNvPr>
          <p:cNvSpPr/>
          <p:nvPr/>
        </p:nvSpPr>
        <p:spPr bwMode="auto">
          <a:xfrm rot="5400000">
            <a:off x="491477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2" name="Rectangle: Rounded Corners 751">
            <a:extLst>
              <a:ext uri="{FF2B5EF4-FFF2-40B4-BE49-F238E27FC236}">
                <a16:creationId xmlns:a16="http://schemas.microsoft.com/office/drawing/2014/main" id="{013BBED7-F56E-4CD0-9106-8EC870D5B36D}"/>
              </a:ext>
            </a:extLst>
          </p:cNvPr>
          <p:cNvSpPr/>
          <p:nvPr/>
        </p:nvSpPr>
        <p:spPr bwMode="auto">
          <a:xfrm rot="5400000">
            <a:off x="50101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3" name="Rectangle: Rounded Corners 752">
            <a:extLst>
              <a:ext uri="{FF2B5EF4-FFF2-40B4-BE49-F238E27FC236}">
                <a16:creationId xmlns:a16="http://schemas.microsoft.com/office/drawing/2014/main" id="{9B71CFB8-2B29-4380-A9BB-9EC80FB980A3}"/>
              </a:ext>
            </a:extLst>
          </p:cNvPr>
          <p:cNvSpPr/>
          <p:nvPr/>
        </p:nvSpPr>
        <p:spPr bwMode="auto">
          <a:xfrm rot="5400000">
            <a:off x="510553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4" name="Rectangle: Rounded Corners 753">
            <a:extLst>
              <a:ext uri="{FF2B5EF4-FFF2-40B4-BE49-F238E27FC236}">
                <a16:creationId xmlns:a16="http://schemas.microsoft.com/office/drawing/2014/main" id="{32B971A5-103F-4C6D-BB8B-4D712BBA84AF}"/>
              </a:ext>
            </a:extLst>
          </p:cNvPr>
          <p:cNvSpPr/>
          <p:nvPr/>
        </p:nvSpPr>
        <p:spPr bwMode="auto">
          <a:xfrm rot="5400000">
            <a:off x="520091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5" name="Rectangle: Rounded Corners 754">
            <a:extLst>
              <a:ext uri="{FF2B5EF4-FFF2-40B4-BE49-F238E27FC236}">
                <a16:creationId xmlns:a16="http://schemas.microsoft.com/office/drawing/2014/main" id="{A43F2484-02FC-4041-85D9-B379B671AA7B}"/>
              </a:ext>
            </a:extLst>
          </p:cNvPr>
          <p:cNvSpPr/>
          <p:nvPr/>
        </p:nvSpPr>
        <p:spPr bwMode="auto">
          <a:xfrm rot="5400000">
            <a:off x="52962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6" name="Rectangle: Rounded Corners 755">
            <a:extLst>
              <a:ext uri="{FF2B5EF4-FFF2-40B4-BE49-F238E27FC236}">
                <a16:creationId xmlns:a16="http://schemas.microsoft.com/office/drawing/2014/main" id="{922F0D1A-171C-42E9-887A-0748C370CF07}"/>
              </a:ext>
            </a:extLst>
          </p:cNvPr>
          <p:cNvSpPr/>
          <p:nvPr/>
        </p:nvSpPr>
        <p:spPr bwMode="auto">
          <a:xfrm rot="5400000">
            <a:off x="5391672"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7" name="Rectangle: Rounded Corners 756">
            <a:extLst>
              <a:ext uri="{FF2B5EF4-FFF2-40B4-BE49-F238E27FC236}">
                <a16:creationId xmlns:a16="http://schemas.microsoft.com/office/drawing/2014/main" id="{CF7C0A7F-8A22-4B3A-99CF-0D2972191661}"/>
              </a:ext>
            </a:extLst>
          </p:cNvPr>
          <p:cNvSpPr/>
          <p:nvPr/>
        </p:nvSpPr>
        <p:spPr bwMode="auto">
          <a:xfrm rot="5400000">
            <a:off x="54870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8" name="Rectangle: Rounded Corners 757">
            <a:extLst>
              <a:ext uri="{FF2B5EF4-FFF2-40B4-BE49-F238E27FC236}">
                <a16:creationId xmlns:a16="http://schemas.microsoft.com/office/drawing/2014/main" id="{0CEFC026-F190-448A-BAE2-C4CED81937AA}"/>
              </a:ext>
            </a:extLst>
          </p:cNvPr>
          <p:cNvSpPr/>
          <p:nvPr/>
        </p:nvSpPr>
        <p:spPr bwMode="auto">
          <a:xfrm rot="5400000">
            <a:off x="558243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59" name="Rectangle: Rounded Corners 758">
            <a:extLst>
              <a:ext uri="{FF2B5EF4-FFF2-40B4-BE49-F238E27FC236}">
                <a16:creationId xmlns:a16="http://schemas.microsoft.com/office/drawing/2014/main" id="{73AFDA69-E086-458C-AAB3-7F031B088A6A}"/>
              </a:ext>
            </a:extLst>
          </p:cNvPr>
          <p:cNvSpPr/>
          <p:nvPr/>
        </p:nvSpPr>
        <p:spPr bwMode="auto">
          <a:xfrm rot="5400000">
            <a:off x="56778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0" name="Rectangle: Rounded Corners 759">
            <a:extLst>
              <a:ext uri="{FF2B5EF4-FFF2-40B4-BE49-F238E27FC236}">
                <a16:creationId xmlns:a16="http://schemas.microsoft.com/office/drawing/2014/main" id="{3505A34B-58AE-4F92-B2B0-D707B1AA6213}"/>
              </a:ext>
            </a:extLst>
          </p:cNvPr>
          <p:cNvSpPr/>
          <p:nvPr/>
        </p:nvSpPr>
        <p:spPr bwMode="auto">
          <a:xfrm rot="5400000">
            <a:off x="577319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1" name="Rectangle: Rounded Corners 760">
            <a:extLst>
              <a:ext uri="{FF2B5EF4-FFF2-40B4-BE49-F238E27FC236}">
                <a16:creationId xmlns:a16="http://schemas.microsoft.com/office/drawing/2014/main" id="{E7D394D9-7555-4446-8CD3-EB30FAA8FC8D}"/>
              </a:ext>
            </a:extLst>
          </p:cNvPr>
          <p:cNvSpPr/>
          <p:nvPr/>
        </p:nvSpPr>
        <p:spPr bwMode="auto">
          <a:xfrm rot="5400000">
            <a:off x="586856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2" name="Rectangle: Rounded Corners 761">
            <a:extLst>
              <a:ext uri="{FF2B5EF4-FFF2-40B4-BE49-F238E27FC236}">
                <a16:creationId xmlns:a16="http://schemas.microsoft.com/office/drawing/2014/main" id="{7E91D378-232F-4B07-8471-A6B3796A6EBF}"/>
              </a:ext>
            </a:extLst>
          </p:cNvPr>
          <p:cNvSpPr/>
          <p:nvPr/>
        </p:nvSpPr>
        <p:spPr bwMode="auto">
          <a:xfrm rot="5400000">
            <a:off x="59639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3" name="Rectangle: Rounded Corners 762">
            <a:extLst>
              <a:ext uri="{FF2B5EF4-FFF2-40B4-BE49-F238E27FC236}">
                <a16:creationId xmlns:a16="http://schemas.microsoft.com/office/drawing/2014/main" id="{58741D4E-917D-4088-9BB9-5DF5A79F0C66}"/>
              </a:ext>
            </a:extLst>
          </p:cNvPr>
          <p:cNvSpPr/>
          <p:nvPr/>
        </p:nvSpPr>
        <p:spPr bwMode="auto">
          <a:xfrm rot="5400000">
            <a:off x="60593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4" name="Rectangle: Rounded Corners 763">
            <a:extLst>
              <a:ext uri="{FF2B5EF4-FFF2-40B4-BE49-F238E27FC236}">
                <a16:creationId xmlns:a16="http://schemas.microsoft.com/office/drawing/2014/main" id="{C2170F2D-6601-49F2-84A5-C75AB85640AD}"/>
              </a:ext>
            </a:extLst>
          </p:cNvPr>
          <p:cNvSpPr/>
          <p:nvPr/>
        </p:nvSpPr>
        <p:spPr bwMode="auto">
          <a:xfrm rot="5400000">
            <a:off x="61547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5" name="Rectangle: Rounded Corners 764">
            <a:extLst>
              <a:ext uri="{FF2B5EF4-FFF2-40B4-BE49-F238E27FC236}">
                <a16:creationId xmlns:a16="http://schemas.microsoft.com/office/drawing/2014/main" id="{DD8F3315-9B0C-4463-A80E-52DB984EF51F}"/>
              </a:ext>
            </a:extLst>
          </p:cNvPr>
          <p:cNvSpPr/>
          <p:nvPr/>
        </p:nvSpPr>
        <p:spPr bwMode="auto">
          <a:xfrm rot="5400000">
            <a:off x="6250089"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6" name="Rectangle: Rounded Corners 765">
            <a:extLst>
              <a:ext uri="{FF2B5EF4-FFF2-40B4-BE49-F238E27FC236}">
                <a16:creationId xmlns:a16="http://schemas.microsoft.com/office/drawing/2014/main" id="{20FCD8E4-5FC3-4545-AF32-FD41DEF7C2AA}"/>
              </a:ext>
            </a:extLst>
          </p:cNvPr>
          <p:cNvSpPr/>
          <p:nvPr/>
        </p:nvSpPr>
        <p:spPr bwMode="auto">
          <a:xfrm rot="5400000">
            <a:off x="634547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7" name="Rectangle: Rounded Corners 766">
            <a:extLst>
              <a:ext uri="{FF2B5EF4-FFF2-40B4-BE49-F238E27FC236}">
                <a16:creationId xmlns:a16="http://schemas.microsoft.com/office/drawing/2014/main" id="{F2133561-D8EC-468F-AFF2-3F798EF4C2BC}"/>
              </a:ext>
            </a:extLst>
          </p:cNvPr>
          <p:cNvSpPr/>
          <p:nvPr/>
        </p:nvSpPr>
        <p:spPr bwMode="auto">
          <a:xfrm rot="5400000">
            <a:off x="6440851"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8" name="Rectangle: Rounded Corners 767">
            <a:extLst>
              <a:ext uri="{FF2B5EF4-FFF2-40B4-BE49-F238E27FC236}">
                <a16:creationId xmlns:a16="http://schemas.microsoft.com/office/drawing/2014/main" id="{2E630CF9-D8DB-4513-A631-555274F890A9}"/>
              </a:ext>
            </a:extLst>
          </p:cNvPr>
          <p:cNvSpPr/>
          <p:nvPr/>
        </p:nvSpPr>
        <p:spPr bwMode="auto">
          <a:xfrm rot="5400000">
            <a:off x="653623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69" name="Rectangle: Rounded Corners 768">
            <a:extLst>
              <a:ext uri="{FF2B5EF4-FFF2-40B4-BE49-F238E27FC236}">
                <a16:creationId xmlns:a16="http://schemas.microsoft.com/office/drawing/2014/main" id="{2062E33F-C028-496C-B551-C4E1AD51AC0A}"/>
              </a:ext>
            </a:extLst>
          </p:cNvPr>
          <p:cNvSpPr/>
          <p:nvPr/>
        </p:nvSpPr>
        <p:spPr bwMode="auto">
          <a:xfrm rot="5400000">
            <a:off x="6631610"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0" name="Rectangle: Rounded Corners 769">
            <a:extLst>
              <a:ext uri="{FF2B5EF4-FFF2-40B4-BE49-F238E27FC236}">
                <a16:creationId xmlns:a16="http://schemas.microsoft.com/office/drawing/2014/main" id="{695F975E-C7BA-4537-9BF7-A25F996AFEB1}"/>
              </a:ext>
            </a:extLst>
          </p:cNvPr>
          <p:cNvSpPr/>
          <p:nvPr/>
        </p:nvSpPr>
        <p:spPr bwMode="auto">
          <a:xfrm rot="5400000">
            <a:off x="6726993" y="6396306"/>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nvGrpSpPr>
          <p:cNvPr id="771" name="Group 770">
            <a:extLst>
              <a:ext uri="{FF2B5EF4-FFF2-40B4-BE49-F238E27FC236}">
                <a16:creationId xmlns:a16="http://schemas.microsoft.com/office/drawing/2014/main" id="{67E53B42-D210-42C1-989C-9B40C1BC838A}"/>
              </a:ext>
            </a:extLst>
          </p:cNvPr>
          <p:cNvGrpSpPr/>
          <p:nvPr/>
        </p:nvGrpSpPr>
        <p:grpSpPr>
          <a:xfrm>
            <a:off x="11376182" y="5803996"/>
            <a:ext cx="639898" cy="653519"/>
            <a:chOff x="993735" y="4900958"/>
            <a:chExt cx="640080" cy="653703"/>
          </a:xfrm>
          <a:solidFill>
            <a:schemeClr val="tx2"/>
          </a:solidFill>
        </p:grpSpPr>
        <p:sp>
          <p:nvSpPr>
            <p:cNvPr id="772" name="Rectangle: Rounded Corners 771">
              <a:extLst>
                <a:ext uri="{FF2B5EF4-FFF2-40B4-BE49-F238E27FC236}">
                  <a16:creationId xmlns:a16="http://schemas.microsoft.com/office/drawing/2014/main" id="{B440274E-F870-4888-BA2A-74F13AC2B94E}"/>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3" name="Rectangle: Rounded Corners 772">
              <a:extLst>
                <a:ext uri="{FF2B5EF4-FFF2-40B4-BE49-F238E27FC236}">
                  <a16:creationId xmlns:a16="http://schemas.microsoft.com/office/drawing/2014/main" id="{6C73E893-EF2D-481D-90D9-C978285CC659}"/>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4" name="Rectangle: Rounded Corners 773">
              <a:extLst>
                <a:ext uri="{FF2B5EF4-FFF2-40B4-BE49-F238E27FC236}">
                  <a16:creationId xmlns:a16="http://schemas.microsoft.com/office/drawing/2014/main" id="{CC5468C6-FE00-46A3-81D2-BF555CA521FF}"/>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5" name="Rectangle: Rounded Corners 774">
              <a:extLst>
                <a:ext uri="{FF2B5EF4-FFF2-40B4-BE49-F238E27FC236}">
                  <a16:creationId xmlns:a16="http://schemas.microsoft.com/office/drawing/2014/main" id="{A52D19D5-2588-4215-9384-4E08886BA9CE}"/>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6" name="Rectangle: Rounded Corners 775">
              <a:extLst>
                <a:ext uri="{FF2B5EF4-FFF2-40B4-BE49-F238E27FC236}">
                  <a16:creationId xmlns:a16="http://schemas.microsoft.com/office/drawing/2014/main" id="{A0A6E265-2BFF-4DBF-B9B7-B402D6F7FDC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77" name="Rectangle: Rounded Corners 776">
              <a:extLst>
                <a:ext uri="{FF2B5EF4-FFF2-40B4-BE49-F238E27FC236}">
                  <a16:creationId xmlns:a16="http://schemas.microsoft.com/office/drawing/2014/main" id="{920310AD-0DD8-4882-B13E-3A217F722AD6}"/>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78" name="Group 777">
            <a:extLst>
              <a:ext uri="{FF2B5EF4-FFF2-40B4-BE49-F238E27FC236}">
                <a16:creationId xmlns:a16="http://schemas.microsoft.com/office/drawing/2014/main" id="{7C88B0B6-E435-4C77-982F-53E7DF7FA5DB}"/>
              </a:ext>
            </a:extLst>
          </p:cNvPr>
          <p:cNvGrpSpPr/>
          <p:nvPr/>
        </p:nvGrpSpPr>
        <p:grpSpPr>
          <a:xfrm>
            <a:off x="10339944" y="5803996"/>
            <a:ext cx="639898" cy="653519"/>
            <a:chOff x="993735" y="4900958"/>
            <a:chExt cx="640080" cy="653703"/>
          </a:xfrm>
          <a:solidFill>
            <a:schemeClr val="tx2"/>
          </a:solidFill>
        </p:grpSpPr>
        <p:sp>
          <p:nvSpPr>
            <p:cNvPr id="779" name="Rectangle: Rounded Corners 778">
              <a:extLst>
                <a:ext uri="{FF2B5EF4-FFF2-40B4-BE49-F238E27FC236}">
                  <a16:creationId xmlns:a16="http://schemas.microsoft.com/office/drawing/2014/main" id="{B6184104-2313-4E47-A19D-A97CF0104629}"/>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0" name="Rectangle: Rounded Corners 779">
              <a:extLst>
                <a:ext uri="{FF2B5EF4-FFF2-40B4-BE49-F238E27FC236}">
                  <a16:creationId xmlns:a16="http://schemas.microsoft.com/office/drawing/2014/main" id="{F5D192A5-C31B-4402-888E-B085291956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1" name="Rectangle: Rounded Corners 780">
              <a:extLst>
                <a:ext uri="{FF2B5EF4-FFF2-40B4-BE49-F238E27FC236}">
                  <a16:creationId xmlns:a16="http://schemas.microsoft.com/office/drawing/2014/main" id="{94BC9FFC-9194-4557-831A-9743E1F73F51}"/>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2" name="Rectangle: Rounded Corners 781">
              <a:extLst>
                <a:ext uri="{FF2B5EF4-FFF2-40B4-BE49-F238E27FC236}">
                  <a16:creationId xmlns:a16="http://schemas.microsoft.com/office/drawing/2014/main" id="{AB5FBFEF-1D4E-4BBF-9BD8-EEC5D6298780}"/>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3" name="Rectangle: Rounded Corners 782">
              <a:extLst>
                <a:ext uri="{FF2B5EF4-FFF2-40B4-BE49-F238E27FC236}">
                  <a16:creationId xmlns:a16="http://schemas.microsoft.com/office/drawing/2014/main" id="{66CA4245-EABC-44FB-BB04-56CC57C6D62B}"/>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4" name="Rectangle: Rounded Corners 783">
              <a:extLst>
                <a:ext uri="{FF2B5EF4-FFF2-40B4-BE49-F238E27FC236}">
                  <a16:creationId xmlns:a16="http://schemas.microsoft.com/office/drawing/2014/main" id="{FBA10D8E-E376-475C-A50B-F7ACA9546A0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785" name="Group 784">
            <a:extLst>
              <a:ext uri="{FF2B5EF4-FFF2-40B4-BE49-F238E27FC236}">
                <a16:creationId xmlns:a16="http://schemas.microsoft.com/office/drawing/2014/main" id="{C4D47788-5849-487B-9223-E906489B1257}"/>
              </a:ext>
            </a:extLst>
          </p:cNvPr>
          <p:cNvGrpSpPr/>
          <p:nvPr/>
        </p:nvGrpSpPr>
        <p:grpSpPr>
          <a:xfrm>
            <a:off x="9251577" y="5803996"/>
            <a:ext cx="639898" cy="653519"/>
            <a:chOff x="993735" y="4900958"/>
            <a:chExt cx="640080" cy="653703"/>
          </a:xfrm>
          <a:solidFill>
            <a:schemeClr val="tx2"/>
          </a:solidFill>
        </p:grpSpPr>
        <p:sp>
          <p:nvSpPr>
            <p:cNvPr id="786" name="Rectangle: Rounded Corners 785">
              <a:extLst>
                <a:ext uri="{FF2B5EF4-FFF2-40B4-BE49-F238E27FC236}">
                  <a16:creationId xmlns:a16="http://schemas.microsoft.com/office/drawing/2014/main" id="{B5D826BB-8F13-4205-A0BE-806E4DD3E377}"/>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7" name="Rectangle: Rounded Corners 786">
              <a:extLst>
                <a:ext uri="{FF2B5EF4-FFF2-40B4-BE49-F238E27FC236}">
                  <a16:creationId xmlns:a16="http://schemas.microsoft.com/office/drawing/2014/main" id="{F16FE95A-D50D-4810-BD11-B3020215835A}"/>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8" name="Rectangle: Rounded Corners 787">
              <a:extLst>
                <a:ext uri="{FF2B5EF4-FFF2-40B4-BE49-F238E27FC236}">
                  <a16:creationId xmlns:a16="http://schemas.microsoft.com/office/drawing/2014/main" id="{04F6C2B0-5C61-495E-92FF-9D077874FA37}"/>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89" name="Rectangle: Rounded Corners 788">
              <a:extLst>
                <a:ext uri="{FF2B5EF4-FFF2-40B4-BE49-F238E27FC236}">
                  <a16:creationId xmlns:a16="http://schemas.microsoft.com/office/drawing/2014/main" id="{F20645C7-604C-403D-B571-60328AD82707}"/>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0" name="Rectangle: Rounded Corners 789">
              <a:extLst>
                <a:ext uri="{FF2B5EF4-FFF2-40B4-BE49-F238E27FC236}">
                  <a16:creationId xmlns:a16="http://schemas.microsoft.com/office/drawing/2014/main" id="{103D1229-2475-4972-9EE1-D226BED79FA8}"/>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791" name="Rectangle: Rounded Corners 790">
              <a:extLst>
                <a:ext uri="{FF2B5EF4-FFF2-40B4-BE49-F238E27FC236}">
                  <a16:creationId xmlns:a16="http://schemas.microsoft.com/office/drawing/2014/main" id="{5B9A6668-7532-40F5-B928-1B3CC63BB3A3}"/>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sp>
        <p:nvSpPr>
          <p:cNvPr id="792" name="Flowchart: Process 791">
            <a:extLst>
              <a:ext uri="{FF2B5EF4-FFF2-40B4-BE49-F238E27FC236}">
                <a16:creationId xmlns:a16="http://schemas.microsoft.com/office/drawing/2014/main" id="{04BF584D-1941-414D-8634-5D258C4C349F}"/>
              </a:ext>
            </a:extLst>
          </p:cNvPr>
          <p:cNvSpPr/>
          <p:nvPr/>
        </p:nvSpPr>
        <p:spPr bwMode="auto">
          <a:xfrm>
            <a:off x="8972449" y="5493129"/>
            <a:ext cx="3190910" cy="1235962"/>
          </a:xfrm>
          <a:prstGeom prst="flowChartProcess">
            <a:avLst/>
          </a:prstGeom>
          <a:solidFill>
            <a:schemeClr val="tx2">
              <a:lumMod val="25000"/>
              <a:lumOff val="75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1" name="TextBox 10">
            <a:extLst>
              <a:ext uri="{FF2B5EF4-FFF2-40B4-BE49-F238E27FC236}">
                <a16:creationId xmlns:a16="http://schemas.microsoft.com/office/drawing/2014/main" id="{D7A8C8CD-21B5-4D6A-95CA-98AE2AD4D729}"/>
              </a:ext>
            </a:extLst>
          </p:cNvPr>
          <p:cNvSpPr txBox="1"/>
          <p:nvPr/>
        </p:nvSpPr>
        <p:spPr>
          <a:xfrm>
            <a:off x="9190067" y="176478"/>
            <a:ext cx="3351447" cy="1266209"/>
          </a:xfrm>
          <a:prstGeom prst="rect">
            <a:avLst/>
          </a:prstGeom>
          <a:noFill/>
        </p:spPr>
        <p:txBody>
          <a:bodyPr wrap="square" lIns="248694" tIns="198955" rIns="248694" bIns="198955" rtlCol="0">
            <a:spAutoFit/>
          </a:bodyPr>
          <a:lstStyle/>
          <a:p>
            <a:pPr algn="ctr">
              <a:lnSpc>
                <a:spcPct val="90000"/>
              </a:lnSpc>
              <a:spcAft>
                <a:spcPts val="816"/>
              </a:spcAft>
            </a:pPr>
            <a:r>
              <a:rPr lang="en-US" sz="2040">
                <a:gradFill>
                  <a:gsLst>
                    <a:gs pos="2917">
                      <a:schemeClr val="tx1"/>
                    </a:gs>
                    <a:gs pos="30000">
                      <a:schemeClr val="tx1"/>
                    </a:gs>
                  </a:gsLst>
                  <a:lin ang="5400000" scaled="0"/>
                </a:gradFill>
              </a:rPr>
              <a:t>DBCC DROPCLEANBUFFERS (ALL)</a:t>
            </a:r>
          </a:p>
        </p:txBody>
      </p:sp>
      <p:sp>
        <p:nvSpPr>
          <p:cNvPr id="795" name="Rectangle: Rounded Corners 794">
            <a:extLst>
              <a:ext uri="{FF2B5EF4-FFF2-40B4-BE49-F238E27FC236}">
                <a16:creationId xmlns:a16="http://schemas.microsoft.com/office/drawing/2014/main" id="{853D8792-5A87-40F6-AE91-A352FC2A496A}"/>
              </a:ext>
            </a:extLst>
          </p:cNvPr>
          <p:cNvSpPr/>
          <p:nvPr/>
        </p:nvSpPr>
        <p:spPr bwMode="auto">
          <a:xfrm rot="5400000">
            <a:off x="6725715" y="6392644"/>
            <a:ext cx="274242"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0" name="Rectangle: Rounded Corners 799">
            <a:extLst>
              <a:ext uri="{FF2B5EF4-FFF2-40B4-BE49-F238E27FC236}">
                <a16:creationId xmlns:a16="http://schemas.microsoft.com/office/drawing/2014/main" id="{8545A232-92E1-41EA-8649-414E595CCEFF}"/>
              </a:ext>
            </a:extLst>
          </p:cNvPr>
          <p:cNvSpPr/>
          <p:nvPr/>
        </p:nvSpPr>
        <p:spPr bwMode="auto">
          <a:xfrm rot="5400000">
            <a:off x="4373574" y="4422467"/>
            <a:ext cx="274245" cy="62173"/>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801" name="Rectangle: Rounded Corners 800">
            <a:extLst>
              <a:ext uri="{FF2B5EF4-FFF2-40B4-BE49-F238E27FC236}">
                <a16:creationId xmlns:a16="http://schemas.microsoft.com/office/drawing/2014/main" id="{C7B85F5F-B537-42E3-92B7-407D48A76594}"/>
              </a:ext>
            </a:extLst>
          </p:cNvPr>
          <p:cNvSpPr/>
          <p:nvPr/>
        </p:nvSpPr>
        <p:spPr bwMode="auto">
          <a:xfrm rot="5400000">
            <a:off x="4456511" y="232791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Title 1">
            <a:extLst>
              <a:ext uri="{FF2B5EF4-FFF2-40B4-BE49-F238E27FC236}">
                <a16:creationId xmlns:a16="http://schemas.microsoft.com/office/drawing/2014/main" id="{AED8A868-86A1-40FD-B350-C02970CCFFA9}"/>
              </a:ext>
            </a:extLst>
          </p:cNvPr>
          <p:cNvSpPr txBox="1">
            <a:spLocks/>
          </p:cNvSpPr>
          <p:nvPr/>
        </p:nvSpPr>
        <p:spPr>
          <a:xfrm>
            <a:off x="223852" y="298153"/>
            <a:ext cx="7854809" cy="917575"/>
          </a:xfrm>
          <a:prstGeom prst="rect">
            <a:avLst/>
          </a:prstGeom>
        </p:spPr>
        <p:txBody>
          <a:bodyPr vert="horz" wrap="square" lIns="198955" tIns="124347" rIns="198955" bIns="124347"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000" dirty="0"/>
              <a:t>Clearing the adaptive cache</a:t>
            </a:r>
          </a:p>
        </p:txBody>
      </p:sp>
      <p:sp>
        <p:nvSpPr>
          <p:cNvPr id="5" name="Rectangle 4">
            <a:extLst>
              <a:ext uri="{FF2B5EF4-FFF2-40B4-BE49-F238E27FC236}">
                <a16:creationId xmlns:a16="http://schemas.microsoft.com/office/drawing/2014/main" id="{8F6A49E0-AF4B-4A11-9344-D0FE3BFD926C}"/>
              </a:ext>
            </a:extLst>
          </p:cNvPr>
          <p:cNvSpPr/>
          <p:nvPr/>
        </p:nvSpPr>
        <p:spPr bwMode="auto">
          <a:xfrm>
            <a:off x="574405" y="1130126"/>
            <a:ext cx="6447879" cy="1801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3264" err="1">
              <a:gradFill>
                <a:gsLst>
                  <a:gs pos="0">
                    <a:srgbClr val="FFFFFF"/>
                  </a:gs>
                  <a:gs pos="100000">
                    <a:srgbClr val="FFFFFF"/>
                  </a:gs>
                </a:gsLst>
                <a:lin ang="5400000" scaled="0"/>
              </a:gradFill>
              <a:ea typeface="Segoe UI" pitchFamily="34" charset="0"/>
              <a:cs typeface="Segoe UI" pitchFamily="34" charset="0"/>
            </a:endParaRPr>
          </a:p>
        </p:txBody>
      </p:sp>
      <p:sp>
        <p:nvSpPr>
          <p:cNvPr id="240" name="TextBox 239">
            <a:extLst>
              <a:ext uri="{FF2B5EF4-FFF2-40B4-BE49-F238E27FC236}">
                <a16:creationId xmlns:a16="http://schemas.microsoft.com/office/drawing/2014/main" id="{8EA52B4C-9F28-4301-8BCE-E5CD4D958A50}"/>
              </a:ext>
            </a:extLst>
          </p:cNvPr>
          <p:cNvSpPr txBox="1"/>
          <p:nvPr/>
        </p:nvSpPr>
        <p:spPr>
          <a:xfrm>
            <a:off x="9190066" y="418993"/>
            <a:ext cx="3351447" cy="805229"/>
          </a:xfrm>
          <a:prstGeom prst="rect">
            <a:avLst/>
          </a:prstGeom>
          <a:noFill/>
        </p:spPr>
        <p:txBody>
          <a:bodyPr wrap="square" lIns="248694" tIns="198955" rIns="248694" bIns="198955" rtlCol="0">
            <a:spAutoFit/>
          </a:bodyPr>
          <a:lstStyle/>
          <a:p>
            <a:pPr algn="ctr">
              <a:lnSpc>
                <a:spcPct val="90000"/>
              </a:lnSpc>
              <a:spcAft>
                <a:spcPts val="816"/>
              </a:spcAft>
            </a:pPr>
            <a:r>
              <a:rPr lang="en-US" sz="2856">
                <a:gradFill>
                  <a:gsLst>
                    <a:gs pos="2917">
                      <a:schemeClr val="tx1"/>
                    </a:gs>
                    <a:gs pos="30000">
                      <a:schemeClr val="tx1"/>
                    </a:gs>
                  </a:gsLst>
                  <a:lin ang="5400000" scaled="0"/>
                </a:gradFill>
              </a:rPr>
              <a:t>Pause or Scale</a:t>
            </a:r>
          </a:p>
        </p:txBody>
      </p:sp>
      <p:sp>
        <p:nvSpPr>
          <p:cNvPr id="241" name="Flowchart: Process 240">
            <a:extLst>
              <a:ext uri="{FF2B5EF4-FFF2-40B4-BE49-F238E27FC236}">
                <a16:creationId xmlns:a16="http://schemas.microsoft.com/office/drawing/2014/main" id="{678FD7B3-9554-4ABE-AC0D-35C32AE6C6D0}"/>
              </a:ext>
            </a:extLst>
          </p:cNvPr>
          <p:cNvSpPr/>
          <p:nvPr/>
        </p:nvSpPr>
        <p:spPr bwMode="auto">
          <a:xfrm>
            <a:off x="544884" y="3065917"/>
            <a:ext cx="6426714" cy="1822459"/>
          </a:xfrm>
          <a:prstGeom prst="flowChartProcess">
            <a:avLst/>
          </a:prstGeom>
          <a:noFill/>
          <a:ln w="5715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1" name="Flowchart: Process 230">
            <a:extLst>
              <a:ext uri="{FF2B5EF4-FFF2-40B4-BE49-F238E27FC236}">
                <a16:creationId xmlns:a16="http://schemas.microsoft.com/office/drawing/2014/main" id="{DA10C761-4285-4BD5-8FE7-A5474B0C523D}"/>
              </a:ext>
            </a:extLst>
          </p:cNvPr>
          <p:cNvSpPr/>
          <p:nvPr/>
        </p:nvSpPr>
        <p:spPr bwMode="auto">
          <a:xfrm>
            <a:off x="481236" y="3048993"/>
            <a:ext cx="6447879" cy="1856309"/>
          </a:xfrm>
          <a:prstGeom prst="flowChartProcess">
            <a:avLst/>
          </a:prstGeom>
          <a:solidFill>
            <a:schemeClr val="tx2">
              <a:lumMod val="50000"/>
              <a:lumOff val="50000"/>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2" name="Flowchart: Process 231">
            <a:extLst>
              <a:ext uri="{FF2B5EF4-FFF2-40B4-BE49-F238E27FC236}">
                <a16:creationId xmlns:a16="http://schemas.microsoft.com/office/drawing/2014/main" id="{A7F20FD5-E8E6-4ECC-A933-D28BBF975B8A}"/>
              </a:ext>
            </a:extLst>
          </p:cNvPr>
          <p:cNvSpPr/>
          <p:nvPr/>
        </p:nvSpPr>
        <p:spPr bwMode="auto">
          <a:xfrm>
            <a:off x="506878" y="1168884"/>
            <a:ext cx="6447879" cy="1801684"/>
          </a:xfrm>
          <a:prstGeom prst="flowChartProcess">
            <a:avLst/>
          </a:prstGeom>
          <a:solidFill>
            <a:schemeClr val="accent1">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0" name="Arrow: Curved Left 9">
            <a:extLst>
              <a:ext uri="{FF2B5EF4-FFF2-40B4-BE49-F238E27FC236}">
                <a16:creationId xmlns:a16="http://schemas.microsoft.com/office/drawing/2014/main" id="{B6288015-F421-4B39-9011-3A3ECAC662C5}"/>
              </a:ext>
            </a:extLst>
          </p:cNvPr>
          <p:cNvSpPr/>
          <p:nvPr/>
        </p:nvSpPr>
        <p:spPr bwMode="auto">
          <a:xfrm>
            <a:off x="7379101" y="2192637"/>
            <a:ext cx="353640" cy="1756211"/>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14D2CD5-2333-4ECB-9325-3EBEADDD68A9}"/>
              </a:ext>
            </a:extLst>
          </p:cNvPr>
          <p:cNvSpPr txBox="1"/>
          <p:nvPr/>
        </p:nvSpPr>
        <p:spPr>
          <a:xfrm>
            <a:off x="7732741" y="2829158"/>
            <a:ext cx="1984988" cy="240136"/>
          </a:xfrm>
          <a:prstGeom prst="rect">
            <a:avLst/>
          </a:prstGeom>
          <a:noFill/>
          <a:ln>
            <a:noFill/>
          </a:ln>
        </p:spPr>
        <p:txBody>
          <a:bodyPr wrap="square" lIns="0" tIns="0" rIns="0" bIns="0" rtlCol="0">
            <a:spAutoFit/>
          </a:bodyPr>
          <a:lstStyle/>
          <a:p>
            <a:pPr algn="ctr"/>
            <a:r>
              <a:rPr lang="en-US" sz="1530">
                <a:gradFill>
                  <a:gsLst>
                    <a:gs pos="2917">
                      <a:schemeClr val="tx1"/>
                    </a:gs>
                    <a:gs pos="30000">
                      <a:schemeClr val="tx1"/>
                    </a:gs>
                  </a:gsLst>
                  <a:lin ang="5400000" scaled="0"/>
                </a:gradFill>
              </a:rPr>
              <a:t>Update costing info</a:t>
            </a:r>
          </a:p>
        </p:txBody>
      </p:sp>
    </p:spTree>
    <p:extLst>
      <p:ext uri="{BB962C8B-B14F-4D97-AF65-F5344CB8AC3E}">
        <p14:creationId xmlns:p14="http://schemas.microsoft.com/office/powerpoint/2010/main" val="383437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0" nodeType="clickEffect">
                                  <p:stCondLst>
                                    <p:cond delay="0"/>
                                  </p:stCondLst>
                                  <p:childTnLst>
                                    <p:anim calcmode="lin" valueType="num">
                                      <p:cBhvr additive="base">
                                        <p:cTn id="10" dur="500"/>
                                        <p:tgtEl>
                                          <p:spTgt spid="303"/>
                                        </p:tgtEl>
                                        <p:attrNameLst>
                                          <p:attrName>ppt_x</p:attrName>
                                        </p:attrNameLst>
                                      </p:cBhvr>
                                      <p:tavLst>
                                        <p:tav tm="0">
                                          <p:val>
                                            <p:strVal val="ppt_x"/>
                                          </p:val>
                                        </p:tav>
                                        <p:tav tm="100000">
                                          <p:val>
                                            <p:strVal val="ppt_x"/>
                                          </p:val>
                                        </p:tav>
                                      </p:tavLst>
                                    </p:anim>
                                    <p:anim calcmode="lin" valueType="num">
                                      <p:cBhvr additive="base">
                                        <p:cTn id="11" dur="500"/>
                                        <p:tgtEl>
                                          <p:spTgt spid="303"/>
                                        </p:tgtEl>
                                        <p:attrNameLst>
                                          <p:attrName>ppt_y</p:attrName>
                                        </p:attrNameLst>
                                      </p:cBhvr>
                                      <p:tavLst>
                                        <p:tav tm="0">
                                          <p:val>
                                            <p:strVal val="ppt_y"/>
                                          </p:val>
                                        </p:tav>
                                        <p:tav tm="100000">
                                          <p:val>
                                            <p:strVal val="1+ppt_h/2"/>
                                          </p:val>
                                        </p:tav>
                                      </p:tavLst>
                                    </p:anim>
                                    <p:set>
                                      <p:cBhvr>
                                        <p:cTn id="12" dur="1" fill="hold">
                                          <p:stCondLst>
                                            <p:cond delay="499"/>
                                          </p:stCondLst>
                                        </p:cTn>
                                        <p:tgtEl>
                                          <p:spTgt spid="303"/>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304"/>
                                        </p:tgtEl>
                                        <p:attrNameLst>
                                          <p:attrName>ppt_x</p:attrName>
                                        </p:attrNameLst>
                                      </p:cBhvr>
                                      <p:tavLst>
                                        <p:tav tm="0">
                                          <p:val>
                                            <p:strVal val="ppt_x"/>
                                          </p:val>
                                        </p:tav>
                                        <p:tav tm="100000">
                                          <p:val>
                                            <p:strVal val="ppt_x"/>
                                          </p:val>
                                        </p:tav>
                                      </p:tavLst>
                                    </p:anim>
                                    <p:anim calcmode="lin" valueType="num">
                                      <p:cBhvr additive="base">
                                        <p:cTn id="15" dur="500"/>
                                        <p:tgtEl>
                                          <p:spTgt spid="304"/>
                                        </p:tgtEl>
                                        <p:attrNameLst>
                                          <p:attrName>ppt_y</p:attrName>
                                        </p:attrNameLst>
                                      </p:cBhvr>
                                      <p:tavLst>
                                        <p:tav tm="0">
                                          <p:val>
                                            <p:strVal val="ppt_y"/>
                                          </p:val>
                                        </p:tav>
                                        <p:tav tm="100000">
                                          <p:val>
                                            <p:strVal val="1+ppt_h/2"/>
                                          </p:val>
                                        </p:tav>
                                      </p:tavLst>
                                    </p:anim>
                                    <p:set>
                                      <p:cBhvr>
                                        <p:cTn id="16" dur="1" fill="hold">
                                          <p:stCondLst>
                                            <p:cond delay="499"/>
                                          </p:stCondLst>
                                        </p:cTn>
                                        <p:tgtEl>
                                          <p:spTgt spid="304"/>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305"/>
                                        </p:tgtEl>
                                        <p:attrNameLst>
                                          <p:attrName>ppt_x</p:attrName>
                                        </p:attrNameLst>
                                      </p:cBhvr>
                                      <p:tavLst>
                                        <p:tav tm="0">
                                          <p:val>
                                            <p:strVal val="ppt_x"/>
                                          </p:val>
                                        </p:tav>
                                        <p:tav tm="100000">
                                          <p:val>
                                            <p:strVal val="ppt_x"/>
                                          </p:val>
                                        </p:tav>
                                      </p:tavLst>
                                    </p:anim>
                                    <p:anim calcmode="lin" valueType="num">
                                      <p:cBhvr additive="base">
                                        <p:cTn id="19" dur="500"/>
                                        <p:tgtEl>
                                          <p:spTgt spid="305"/>
                                        </p:tgtEl>
                                        <p:attrNameLst>
                                          <p:attrName>ppt_y</p:attrName>
                                        </p:attrNameLst>
                                      </p:cBhvr>
                                      <p:tavLst>
                                        <p:tav tm="0">
                                          <p:val>
                                            <p:strVal val="ppt_y"/>
                                          </p:val>
                                        </p:tav>
                                        <p:tav tm="100000">
                                          <p:val>
                                            <p:strVal val="1+ppt_h/2"/>
                                          </p:val>
                                        </p:tav>
                                      </p:tavLst>
                                    </p:anim>
                                    <p:set>
                                      <p:cBhvr>
                                        <p:cTn id="20" dur="1" fill="hold">
                                          <p:stCondLst>
                                            <p:cond delay="499"/>
                                          </p:stCondLst>
                                        </p:cTn>
                                        <p:tgtEl>
                                          <p:spTgt spid="305"/>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306"/>
                                        </p:tgtEl>
                                        <p:attrNameLst>
                                          <p:attrName>ppt_x</p:attrName>
                                        </p:attrNameLst>
                                      </p:cBhvr>
                                      <p:tavLst>
                                        <p:tav tm="0">
                                          <p:val>
                                            <p:strVal val="ppt_x"/>
                                          </p:val>
                                        </p:tav>
                                        <p:tav tm="100000">
                                          <p:val>
                                            <p:strVal val="ppt_x"/>
                                          </p:val>
                                        </p:tav>
                                      </p:tavLst>
                                    </p:anim>
                                    <p:anim calcmode="lin" valueType="num">
                                      <p:cBhvr additive="base">
                                        <p:cTn id="23" dur="500"/>
                                        <p:tgtEl>
                                          <p:spTgt spid="306"/>
                                        </p:tgtEl>
                                        <p:attrNameLst>
                                          <p:attrName>ppt_y</p:attrName>
                                        </p:attrNameLst>
                                      </p:cBhvr>
                                      <p:tavLst>
                                        <p:tav tm="0">
                                          <p:val>
                                            <p:strVal val="ppt_y"/>
                                          </p:val>
                                        </p:tav>
                                        <p:tav tm="100000">
                                          <p:val>
                                            <p:strVal val="1+ppt_h/2"/>
                                          </p:val>
                                        </p:tav>
                                      </p:tavLst>
                                    </p:anim>
                                    <p:set>
                                      <p:cBhvr>
                                        <p:cTn id="24" dur="1" fill="hold">
                                          <p:stCondLst>
                                            <p:cond delay="499"/>
                                          </p:stCondLst>
                                        </p:cTn>
                                        <p:tgtEl>
                                          <p:spTgt spid="306"/>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307"/>
                                        </p:tgtEl>
                                        <p:attrNameLst>
                                          <p:attrName>ppt_x</p:attrName>
                                        </p:attrNameLst>
                                      </p:cBhvr>
                                      <p:tavLst>
                                        <p:tav tm="0">
                                          <p:val>
                                            <p:strVal val="ppt_x"/>
                                          </p:val>
                                        </p:tav>
                                        <p:tav tm="100000">
                                          <p:val>
                                            <p:strVal val="ppt_x"/>
                                          </p:val>
                                        </p:tav>
                                      </p:tavLst>
                                    </p:anim>
                                    <p:anim calcmode="lin" valueType="num">
                                      <p:cBhvr additive="base">
                                        <p:cTn id="27" dur="500"/>
                                        <p:tgtEl>
                                          <p:spTgt spid="307"/>
                                        </p:tgtEl>
                                        <p:attrNameLst>
                                          <p:attrName>ppt_y</p:attrName>
                                        </p:attrNameLst>
                                      </p:cBhvr>
                                      <p:tavLst>
                                        <p:tav tm="0">
                                          <p:val>
                                            <p:strVal val="ppt_y"/>
                                          </p:val>
                                        </p:tav>
                                        <p:tav tm="100000">
                                          <p:val>
                                            <p:strVal val="1+ppt_h/2"/>
                                          </p:val>
                                        </p:tav>
                                      </p:tavLst>
                                    </p:anim>
                                    <p:set>
                                      <p:cBhvr>
                                        <p:cTn id="28" dur="1" fill="hold">
                                          <p:stCondLst>
                                            <p:cond delay="499"/>
                                          </p:stCondLst>
                                        </p:cTn>
                                        <p:tgtEl>
                                          <p:spTgt spid="307"/>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308"/>
                                        </p:tgtEl>
                                        <p:attrNameLst>
                                          <p:attrName>ppt_x</p:attrName>
                                        </p:attrNameLst>
                                      </p:cBhvr>
                                      <p:tavLst>
                                        <p:tav tm="0">
                                          <p:val>
                                            <p:strVal val="ppt_x"/>
                                          </p:val>
                                        </p:tav>
                                        <p:tav tm="100000">
                                          <p:val>
                                            <p:strVal val="ppt_x"/>
                                          </p:val>
                                        </p:tav>
                                      </p:tavLst>
                                    </p:anim>
                                    <p:anim calcmode="lin" valueType="num">
                                      <p:cBhvr additive="base">
                                        <p:cTn id="31" dur="500"/>
                                        <p:tgtEl>
                                          <p:spTgt spid="308"/>
                                        </p:tgtEl>
                                        <p:attrNameLst>
                                          <p:attrName>ppt_y</p:attrName>
                                        </p:attrNameLst>
                                      </p:cBhvr>
                                      <p:tavLst>
                                        <p:tav tm="0">
                                          <p:val>
                                            <p:strVal val="ppt_y"/>
                                          </p:val>
                                        </p:tav>
                                        <p:tav tm="100000">
                                          <p:val>
                                            <p:strVal val="1+ppt_h/2"/>
                                          </p:val>
                                        </p:tav>
                                      </p:tavLst>
                                    </p:anim>
                                    <p:set>
                                      <p:cBhvr>
                                        <p:cTn id="32" dur="1" fill="hold">
                                          <p:stCondLst>
                                            <p:cond delay="499"/>
                                          </p:stCondLst>
                                        </p:cTn>
                                        <p:tgtEl>
                                          <p:spTgt spid="308"/>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309"/>
                                        </p:tgtEl>
                                        <p:attrNameLst>
                                          <p:attrName>ppt_x</p:attrName>
                                        </p:attrNameLst>
                                      </p:cBhvr>
                                      <p:tavLst>
                                        <p:tav tm="0">
                                          <p:val>
                                            <p:strVal val="ppt_x"/>
                                          </p:val>
                                        </p:tav>
                                        <p:tav tm="100000">
                                          <p:val>
                                            <p:strVal val="ppt_x"/>
                                          </p:val>
                                        </p:tav>
                                      </p:tavLst>
                                    </p:anim>
                                    <p:anim calcmode="lin" valueType="num">
                                      <p:cBhvr additive="base">
                                        <p:cTn id="35" dur="500"/>
                                        <p:tgtEl>
                                          <p:spTgt spid="309"/>
                                        </p:tgtEl>
                                        <p:attrNameLst>
                                          <p:attrName>ppt_y</p:attrName>
                                        </p:attrNameLst>
                                      </p:cBhvr>
                                      <p:tavLst>
                                        <p:tav tm="0">
                                          <p:val>
                                            <p:strVal val="ppt_y"/>
                                          </p:val>
                                        </p:tav>
                                        <p:tav tm="100000">
                                          <p:val>
                                            <p:strVal val="1+ppt_h/2"/>
                                          </p:val>
                                        </p:tav>
                                      </p:tavLst>
                                    </p:anim>
                                    <p:set>
                                      <p:cBhvr>
                                        <p:cTn id="36" dur="1" fill="hold">
                                          <p:stCondLst>
                                            <p:cond delay="499"/>
                                          </p:stCondLst>
                                        </p:cTn>
                                        <p:tgtEl>
                                          <p:spTgt spid="309"/>
                                        </p:tgtEl>
                                        <p:attrNameLst>
                                          <p:attrName>style.visibility</p:attrName>
                                        </p:attrNameLst>
                                      </p:cBhvr>
                                      <p:to>
                                        <p:strVal val="hidden"/>
                                      </p:to>
                                    </p:set>
                                  </p:childTnLst>
                                </p:cTn>
                              </p:par>
                              <p:par>
                                <p:cTn id="37" presetID="2" presetClass="exit" presetSubtype="4" fill="hold" grpId="0" nodeType="withEffect">
                                  <p:stCondLst>
                                    <p:cond delay="0"/>
                                  </p:stCondLst>
                                  <p:childTnLst>
                                    <p:anim calcmode="lin" valueType="num">
                                      <p:cBhvr additive="base">
                                        <p:cTn id="38" dur="500"/>
                                        <p:tgtEl>
                                          <p:spTgt spid="310"/>
                                        </p:tgtEl>
                                        <p:attrNameLst>
                                          <p:attrName>ppt_x</p:attrName>
                                        </p:attrNameLst>
                                      </p:cBhvr>
                                      <p:tavLst>
                                        <p:tav tm="0">
                                          <p:val>
                                            <p:strVal val="ppt_x"/>
                                          </p:val>
                                        </p:tav>
                                        <p:tav tm="100000">
                                          <p:val>
                                            <p:strVal val="ppt_x"/>
                                          </p:val>
                                        </p:tav>
                                      </p:tavLst>
                                    </p:anim>
                                    <p:anim calcmode="lin" valueType="num">
                                      <p:cBhvr additive="base">
                                        <p:cTn id="39" dur="500"/>
                                        <p:tgtEl>
                                          <p:spTgt spid="310"/>
                                        </p:tgtEl>
                                        <p:attrNameLst>
                                          <p:attrName>ppt_y</p:attrName>
                                        </p:attrNameLst>
                                      </p:cBhvr>
                                      <p:tavLst>
                                        <p:tav tm="0">
                                          <p:val>
                                            <p:strVal val="ppt_y"/>
                                          </p:val>
                                        </p:tav>
                                        <p:tav tm="100000">
                                          <p:val>
                                            <p:strVal val="1+ppt_h/2"/>
                                          </p:val>
                                        </p:tav>
                                      </p:tavLst>
                                    </p:anim>
                                    <p:set>
                                      <p:cBhvr>
                                        <p:cTn id="40" dur="1" fill="hold">
                                          <p:stCondLst>
                                            <p:cond delay="499"/>
                                          </p:stCondLst>
                                        </p:cTn>
                                        <p:tgtEl>
                                          <p:spTgt spid="310"/>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311"/>
                                        </p:tgtEl>
                                        <p:attrNameLst>
                                          <p:attrName>ppt_x</p:attrName>
                                        </p:attrNameLst>
                                      </p:cBhvr>
                                      <p:tavLst>
                                        <p:tav tm="0">
                                          <p:val>
                                            <p:strVal val="ppt_x"/>
                                          </p:val>
                                        </p:tav>
                                        <p:tav tm="100000">
                                          <p:val>
                                            <p:strVal val="ppt_x"/>
                                          </p:val>
                                        </p:tav>
                                      </p:tavLst>
                                    </p:anim>
                                    <p:anim calcmode="lin" valueType="num">
                                      <p:cBhvr additive="base">
                                        <p:cTn id="43" dur="500"/>
                                        <p:tgtEl>
                                          <p:spTgt spid="311"/>
                                        </p:tgtEl>
                                        <p:attrNameLst>
                                          <p:attrName>ppt_y</p:attrName>
                                        </p:attrNameLst>
                                      </p:cBhvr>
                                      <p:tavLst>
                                        <p:tav tm="0">
                                          <p:val>
                                            <p:strVal val="ppt_y"/>
                                          </p:val>
                                        </p:tav>
                                        <p:tav tm="100000">
                                          <p:val>
                                            <p:strVal val="1+ppt_h/2"/>
                                          </p:val>
                                        </p:tav>
                                      </p:tavLst>
                                    </p:anim>
                                    <p:set>
                                      <p:cBhvr>
                                        <p:cTn id="44" dur="1" fill="hold">
                                          <p:stCondLst>
                                            <p:cond delay="499"/>
                                          </p:stCondLst>
                                        </p:cTn>
                                        <p:tgtEl>
                                          <p:spTgt spid="311"/>
                                        </p:tgtEl>
                                        <p:attrNameLst>
                                          <p:attrName>style.visibility</p:attrName>
                                        </p:attrNameLst>
                                      </p:cBhvr>
                                      <p:to>
                                        <p:strVal val="hidden"/>
                                      </p:to>
                                    </p:set>
                                  </p:childTnLst>
                                </p:cTn>
                              </p:par>
                              <p:par>
                                <p:cTn id="45" presetID="2" presetClass="exit" presetSubtype="4" fill="hold" grpId="0" nodeType="withEffect">
                                  <p:stCondLst>
                                    <p:cond delay="0"/>
                                  </p:stCondLst>
                                  <p:childTnLst>
                                    <p:anim calcmode="lin" valueType="num">
                                      <p:cBhvr additive="base">
                                        <p:cTn id="46" dur="500"/>
                                        <p:tgtEl>
                                          <p:spTgt spid="312"/>
                                        </p:tgtEl>
                                        <p:attrNameLst>
                                          <p:attrName>ppt_x</p:attrName>
                                        </p:attrNameLst>
                                      </p:cBhvr>
                                      <p:tavLst>
                                        <p:tav tm="0">
                                          <p:val>
                                            <p:strVal val="ppt_x"/>
                                          </p:val>
                                        </p:tav>
                                        <p:tav tm="100000">
                                          <p:val>
                                            <p:strVal val="ppt_x"/>
                                          </p:val>
                                        </p:tav>
                                      </p:tavLst>
                                    </p:anim>
                                    <p:anim calcmode="lin" valueType="num">
                                      <p:cBhvr additive="base">
                                        <p:cTn id="47" dur="500"/>
                                        <p:tgtEl>
                                          <p:spTgt spid="312"/>
                                        </p:tgtEl>
                                        <p:attrNameLst>
                                          <p:attrName>ppt_y</p:attrName>
                                        </p:attrNameLst>
                                      </p:cBhvr>
                                      <p:tavLst>
                                        <p:tav tm="0">
                                          <p:val>
                                            <p:strVal val="ppt_y"/>
                                          </p:val>
                                        </p:tav>
                                        <p:tav tm="100000">
                                          <p:val>
                                            <p:strVal val="1+ppt_h/2"/>
                                          </p:val>
                                        </p:tav>
                                      </p:tavLst>
                                    </p:anim>
                                    <p:set>
                                      <p:cBhvr>
                                        <p:cTn id="48" dur="1" fill="hold">
                                          <p:stCondLst>
                                            <p:cond delay="499"/>
                                          </p:stCondLst>
                                        </p:cTn>
                                        <p:tgtEl>
                                          <p:spTgt spid="312"/>
                                        </p:tgtEl>
                                        <p:attrNameLst>
                                          <p:attrName>style.visibility</p:attrName>
                                        </p:attrNameLst>
                                      </p:cBhvr>
                                      <p:to>
                                        <p:strVal val="hidden"/>
                                      </p:to>
                                    </p:set>
                                  </p:childTnLst>
                                </p:cTn>
                              </p:par>
                              <p:par>
                                <p:cTn id="49" presetID="2" presetClass="exit" presetSubtype="4" fill="hold" grpId="0" nodeType="withEffect">
                                  <p:stCondLst>
                                    <p:cond delay="0"/>
                                  </p:stCondLst>
                                  <p:childTnLst>
                                    <p:anim calcmode="lin" valueType="num">
                                      <p:cBhvr additive="base">
                                        <p:cTn id="50" dur="500"/>
                                        <p:tgtEl>
                                          <p:spTgt spid="315"/>
                                        </p:tgtEl>
                                        <p:attrNameLst>
                                          <p:attrName>ppt_x</p:attrName>
                                        </p:attrNameLst>
                                      </p:cBhvr>
                                      <p:tavLst>
                                        <p:tav tm="0">
                                          <p:val>
                                            <p:strVal val="ppt_x"/>
                                          </p:val>
                                        </p:tav>
                                        <p:tav tm="100000">
                                          <p:val>
                                            <p:strVal val="ppt_x"/>
                                          </p:val>
                                        </p:tav>
                                      </p:tavLst>
                                    </p:anim>
                                    <p:anim calcmode="lin" valueType="num">
                                      <p:cBhvr additive="base">
                                        <p:cTn id="51" dur="500"/>
                                        <p:tgtEl>
                                          <p:spTgt spid="315"/>
                                        </p:tgtEl>
                                        <p:attrNameLst>
                                          <p:attrName>ppt_y</p:attrName>
                                        </p:attrNameLst>
                                      </p:cBhvr>
                                      <p:tavLst>
                                        <p:tav tm="0">
                                          <p:val>
                                            <p:strVal val="ppt_y"/>
                                          </p:val>
                                        </p:tav>
                                        <p:tav tm="100000">
                                          <p:val>
                                            <p:strVal val="1+ppt_h/2"/>
                                          </p:val>
                                        </p:tav>
                                      </p:tavLst>
                                    </p:anim>
                                    <p:set>
                                      <p:cBhvr>
                                        <p:cTn id="52" dur="1" fill="hold">
                                          <p:stCondLst>
                                            <p:cond delay="499"/>
                                          </p:stCondLst>
                                        </p:cTn>
                                        <p:tgtEl>
                                          <p:spTgt spid="315"/>
                                        </p:tgtEl>
                                        <p:attrNameLst>
                                          <p:attrName>style.visibility</p:attrName>
                                        </p:attrNameLst>
                                      </p:cBhvr>
                                      <p:to>
                                        <p:strVal val="hidden"/>
                                      </p:to>
                                    </p:set>
                                  </p:childTnLst>
                                </p:cTn>
                              </p:par>
                              <p:par>
                                <p:cTn id="53" presetID="2" presetClass="exit" presetSubtype="4" fill="hold" grpId="0" nodeType="withEffect">
                                  <p:stCondLst>
                                    <p:cond delay="0"/>
                                  </p:stCondLst>
                                  <p:childTnLst>
                                    <p:anim calcmode="lin" valueType="num">
                                      <p:cBhvr additive="base">
                                        <p:cTn id="54" dur="500"/>
                                        <p:tgtEl>
                                          <p:spTgt spid="801"/>
                                        </p:tgtEl>
                                        <p:attrNameLst>
                                          <p:attrName>ppt_x</p:attrName>
                                        </p:attrNameLst>
                                      </p:cBhvr>
                                      <p:tavLst>
                                        <p:tav tm="0">
                                          <p:val>
                                            <p:strVal val="ppt_x"/>
                                          </p:val>
                                        </p:tav>
                                        <p:tav tm="100000">
                                          <p:val>
                                            <p:strVal val="ppt_x"/>
                                          </p:val>
                                        </p:tav>
                                      </p:tavLst>
                                    </p:anim>
                                    <p:anim calcmode="lin" valueType="num">
                                      <p:cBhvr additive="base">
                                        <p:cTn id="55" dur="500"/>
                                        <p:tgtEl>
                                          <p:spTgt spid="801"/>
                                        </p:tgtEl>
                                        <p:attrNameLst>
                                          <p:attrName>ppt_y</p:attrName>
                                        </p:attrNameLst>
                                      </p:cBhvr>
                                      <p:tavLst>
                                        <p:tav tm="0">
                                          <p:val>
                                            <p:strVal val="ppt_y"/>
                                          </p:val>
                                        </p:tav>
                                        <p:tav tm="100000">
                                          <p:val>
                                            <p:strVal val="1+ppt_h/2"/>
                                          </p:val>
                                        </p:tav>
                                      </p:tavLst>
                                    </p:anim>
                                    <p:set>
                                      <p:cBhvr>
                                        <p:cTn id="56" dur="1" fill="hold">
                                          <p:stCondLst>
                                            <p:cond delay="499"/>
                                          </p:stCondLst>
                                        </p:cTn>
                                        <p:tgtEl>
                                          <p:spTgt spid="801"/>
                                        </p:tgtEl>
                                        <p:attrNameLst>
                                          <p:attrName>style.visibility</p:attrName>
                                        </p:attrNameLst>
                                      </p:cBhvr>
                                      <p:to>
                                        <p:strVal val="hidden"/>
                                      </p:to>
                                    </p:set>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ppt_x"/>
                                          </p:val>
                                        </p:tav>
                                        <p:tav tm="100000">
                                          <p:val>
                                            <p:strVal val="#ppt_x"/>
                                          </p:val>
                                        </p:tav>
                                      </p:tavLst>
                                    </p:anim>
                                    <p:anim calcmode="lin" valueType="num">
                                      <p:cBhvr additive="base">
                                        <p:cTn id="6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31"/>
                                        </p:tgtEl>
                                        <p:attrNameLst>
                                          <p:attrName>style.visibility</p:attrName>
                                        </p:attrNameLst>
                                      </p:cBhvr>
                                      <p:to>
                                        <p:strVal val="hidden"/>
                                      </p:to>
                                    </p:set>
                                  </p:childTnLst>
                                </p:cTn>
                              </p:par>
                              <p:par>
                                <p:cTn id="69" presetID="1" presetClass="exit" presetSubtype="0" fill="hold" grpId="0" nodeType="withEffect" nodePh="1">
                                  <p:stCondLst>
                                    <p:cond delay="0"/>
                                  </p:stCondLst>
                                  <p:endCondLst>
                                    <p:cond evt="begin" delay="0">
                                      <p:tn val="69"/>
                                    </p:cond>
                                  </p:end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4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grpId="0" nodeType="clickEffect">
                                  <p:stCondLst>
                                    <p:cond delay="0"/>
                                  </p:stCondLst>
                                  <p:childTnLst>
                                    <p:anim calcmode="lin" valueType="num">
                                      <p:cBhvr additive="base">
                                        <p:cTn id="88" dur="500"/>
                                        <p:tgtEl>
                                          <p:spTgt spid="292"/>
                                        </p:tgtEl>
                                        <p:attrNameLst>
                                          <p:attrName>ppt_x</p:attrName>
                                        </p:attrNameLst>
                                      </p:cBhvr>
                                      <p:tavLst>
                                        <p:tav tm="0">
                                          <p:val>
                                            <p:strVal val="ppt_x"/>
                                          </p:val>
                                        </p:tav>
                                        <p:tav tm="100000">
                                          <p:val>
                                            <p:strVal val="ppt_x"/>
                                          </p:val>
                                        </p:tav>
                                      </p:tavLst>
                                    </p:anim>
                                    <p:anim calcmode="lin" valueType="num">
                                      <p:cBhvr additive="base">
                                        <p:cTn id="89" dur="500"/>
                                        <p:tgtEl>
                                          <p:spTgt spid="292"/>
                                        </p:tgtEl>
                                        <p:attrNameLst>
                                          <p:attrName>ppt_y</p:attrName>
                                        </p:attrNameLst>
                                      </p:cBhvr>
                                      <p:tavLst>
                                        <p:tav tm="0">
                                          <p:val>
                                            <p:strVal val="ppt_y"/>
                                          </p:val>
                                        </p:tav>
                                        <p:tav tm="100000">
                                          <p:val>
                                            <p:strVal val="1+ppt_h/2"/>
                                          </p:val>
                                        </p:tav>
                                      </p:tavLst>
                                    </p:anim>
                                    <p:set>
                                      <p:cBhvr>
                                        <p:cTn id="90" dur="1" fill="hold">
                                          <p:stCondLst>
                                            <p:cond delay="499"/>
                                          </p:stCondLst>
                                        </p:cTn>
                                        <p:tgtEl>
                                          <p:spTgt spid="292"/>
                                        </p:tgtEl>
                                        <p:attrNameLst>
                                          <p:attrName>style.visibility</p:attrName>
                                        </p:attrNameLst>
                                      </p:cBhvr>
                                      <p:to>
                                        <p:strVal val="hidden"/>
                                      </p:to>
                                    </p:set>
                                  </p:childTnLst>
                                </p:cTn>
                              </p:par>
                              <p:par>
                                <p:cTn id="91" presetID="2" presetClass="exit" presetSubtype="4" fill="hold" grpId="0" nodeType="withEffect">
                                  <p:stCondLst>
                                    <p:cond delay="0"/>
                                  </p:stCondLst>
                                  <p:childTnLst>
                                    <p:anim calcmode="lin" valueType="num">
                                      <p:cBhvr additive="base">
                                        <p:cTn id="92" dur="500"/>
                                        <p:tgtEl>
                                          <p:spTgt spid="293"/>
                                        </p:tgtEl>
                                        <p:attrNameLst>
                                          <p:attrName>ppt_x</p:attrName>
                                        </p:attrNameLst>
                                      </p:cBhvr>
                                      <p:tavLst>
                                        <p:tav tm="0">
                                          <p:val>
                                            <p:strVal val="ppt_x"/>
                                          </p:val>
                                        </p:tav>
                                        <p:tav tm="100000">
                                          <p:val>
                                            <p:strVal val="ppt_x"/>
                                          </p:val>
                                        </p:tav>
                                      </p:tavLst>
                                    </p:anim>
                                    <p:anim calcmode="lin" valueType="num">
                                      <p:cBhvr additive="base">
                                        <p:cTn id="93" dur="500"/>
                                        <p:tgtEl>
                                          <p:spTgt spid="293"/>
                                        </p:tgtEl>
                                        <p:attrNameLst>
                                          <p:attrName>ppt_y</p:attrName>
                                        </p:attrNameLst>
                                      </p:cBhvr>
                                      <p:tavLst>
                                        <p:tav tm="0">
                                          <p:val>
                                            <p:strVal val="ppt_y"/>
                                          </p:val>
                                        </p:tav>
                                        <p:tav tm="100000">
                                          <p:val>
                                            <p:strVal val="1+ppt_h/2"/>
                                          </p:val>
                                        </p:tav>
                                      </p:tavLst>
                                    </p:anim>
                                    <p:set>
                                      <p:cBhvr>
                                        <p:cTn id="94" dur="1" fill="hold">
                                          <p:stCondLst>
                                            <p:cond delay="499"/>
                                          </p:stCondLst>
                                        </p:cTn>
                                        <p:tgtEl>
                                          <p:spTgt spid="293"/>
                                        </p:tgtEl>
                                        <p:attrNameLst>
                                          <p:attrName>style.visibility</p:attrName>
                                        </p:attrNameLst>
                                      </p:cBhvr>
                                      <p:to>
                                        <p:strVal val="hidden"/>
                                      </p:to>
                                    </p:set>
                                  </p:childTnLst>
                                </p:cTn>
                              </p:par>
                              <p:par>
                                <p:cTn id="95" presetID="2" presetClass="exit" presetSubtype="4" fill="hold" grpId="0" nodeType="withEffect">
                                  <p:stCondLst>
                                    <p:cond delay="0"/>
                                  </p:stCondLst>
                                  <p:childTnLst>
                                    <p:anim calcmode="lin" valueType="num">
                                      <p:cBhvr additive="base">
                                        <p:cTn id="96" dur="500"/>
                                        <p:tgtEl>
                                          <p:spTgt spid="294"/>
                                        </p:tgtEl>
                                        <p:attrNameLst>
                                          <p:attrName>ppt_x</p:attrName>
                                        </p:attrNameLst>
                                      </p:cBhvr>
                                      <p:tavLst>
                                        <p:tav tm="0">
                                          <p:val>
                                            <p:strVal val="ppt_x"/>
                                          </p:val>
                                        </p:tav>
                                        <p:tav tm="100000">
                                          <p:val>
                                            <p:strVal val="ppt_x"/>
                                          </p:val>
                                        </p:tav>
                                      </p:tavLst>
                                    </p:anim>
                                    <p:anim calcmode="lin" valueType="num">
                                      <p:cBhvr additive="base">
                                        <p:cTn id="97" dur="500"/>
                                        <p:tgtEl>
                                          <p:spTgt spid="294"/>
                                        </p:tgtEl>
                                        <p:attrNameLst>
                                          <p:attrName>ppt_y</p:attrName>
                                        </p:attrNameLst>
                                      </p:cBhvr>
                                      <p:tavLst>
                                        <p:tav tm="0">
                                          <p:val>
                                            <p:strVal val="ppt_y"/>
                                          </p:val>
                                        </p:tav>
                                        <p:tav tm="100000">
                                          <p:val>
                                            <p:strVal val="1+ppt_h/2"/>
                                          </p:val>
                                        </p:tav>
                                      </p:tavLst>
                                    </p:anim>
                                    <p:set>
                                      <p:cBhvr>
                                        <p:cTn id="98" dur="1" fill="hold">
                                          <p:stCondLst>
                                            <p:cond delay="499"/>
                                          </p:stCondLst>
                                        </p:cTn>
                                        <p:tgtEl>
                                          <p:spTgt spid="294"/>
                                        </p:tgtEl>
                                        <p:attrNameLst>
                                          <p:attrName>style.visibility</p:attrName>
                                        </p:attrNameLst>
                                      </p:cBhvr>
                                      <p:to>
                                        <p:strVal val="hidden"/>
                                      </p:to>
                                    </p:set>
                                  </p:childTnLst>
                                </p:cTn>
                              </p:par>
                              <p:par>
                                <p:cTn id="99" presetID="2" presetClass="exit" presetSubtype="4" fill="hold" grpId="0" nodeType="withEffect">
                                  <p:stCondLst>
                                    <p:cond delay="0"/>
                                  </p:stCondLst>
                                  <p:childTnLst>
                                    <p:anim calcmode="lin" valueType="num">
                                      <p:cBhvr additive="base">
                                        <p:cTn id="100" dur="500"/>
                                        <p:tgtEl>
                                          <p:spTgt spid="295"/>
                                        </p:tgtEl>
                                        <p:attrNameLst>
                                          <p:attrName>ppt_x</p:attrName>
                                        </p:attrNameLst>
                                      </p:cBhvr>
                                      <p:tavLst>
                                        <p:tav tm="0">
                                          <p:val>
                                            <p:strVal val="ppt_x"/>
                                          </p:val>
                                        </p:tav>
                                        <p:tav tm="100000">
                                          <p:val>
                                            <p:strVal val="ppt_x"/>
                                          </p:val>
                                        </p:tav>
                                      </p:tavLst>
                                    </p:anim>
                                    <p:anim calcmode="lin" valueType="num">
                                      <p:cBhvr additive="base">
                                        <p:cTn id="101" dur="500"/>
                                        <p:tgtEl>
                                          <p:spTgt spid="295"/>
                                        </p:tgtEl>
                                        <p:attrNameLst>
                                          <p:attrName>ppt_y</p:attrName>
                                        </p:attrNameLst>
                                      </p:cBhvr>
                                      <p:tavLst>
                                        <p:tav tm="0">
                                          <p:val>
                                            <p:strVal val="ppt_y"/>
                                          </p:val>
                                        </p:tav>
                                        <p:tav tm="100000">
                                          <p:val>
                                            <p:strVal val="1+ppt_h/2"/>
                                          </p:val>
                                        </p:tav>
                                      </p:tavLst>
                                    </p:anim>
                                    <p:set>
                                      <p:cBhvr>
                                        <p:cTn id="102" dur="1" fill="hold">
                                          <p:stCondLst>
                                            <p:cond delay="499"/>
                                          </p:stCondLst>
                                        </p:cTn>
                                        <p:tgtEl>
                                          <p:spTgt spid="295"/>
                                        </p:tgtEl>
                                        <p:attrNameLst>
                                          <p:attrName>style.visibility</p:attrName>
                                        </p:attrNameLst>
                                      </p:cBhvr>
                                      <p:to>
                                        <p:strVal val="hidden"/>
                                      </p:to>
                                    </p:set>
                                  </p:childTnLst>
                                </p:cTn>
                              </p:par>
                              <p:par>
                                <p:cTn id="103" presetID="2" presetClass="exit" presetSubtype="4" fill="hold" grpId="0" nodeType="withEffect">
                                  <p:stCondLst>
                                    <p:cond delay="0"/>
                                  </p:stCondLst>
                                  <p:childTnLst>
                                    <p:anim calcmode="lin" valueType="num">
                                      <p:cBhvr additive="base">
                                        <p:cTn id="104" dur="500"/>
                                        <p:tgtEl>
                                          <p:spTgt spid="296"/>
                                        </p:tgtEl>
                                        <p:attrNameLst>
                                          <p:attrName>ppt_x</p:attrName>
                                        </p:attrNameLst>
                                      </p:cBhvr>
                                      <p:tavLst>
                                        <p:tav tm="0">
                                          <p:val>
                                            <p:strVal val="ppt_x"/>
                                          </p:val>
                                        </p:tav>
                                        <p:tav tm="100000">
                                          <p:val>
                                            <p:strVal val="ppt_x"/>
                                          </p:val>
                                        </p:tav>
                                      </p:tavLst>
                                    </p:anim>
                                    <p:anim calcmode="lin" valueType="num">
                                      <p:cBhvr additive="base">
                                        <p:cTn id="105" dur="500"/>
                                        <p:tgtEl>
                                          <p:spTgt spid="296"/>
                                        </p:tgtEl>
                                        <p:attrNameLst>
                                          <p:attrName>ppt_y</p:attrName>
                                        </p:attrNameLst>
                                      </p:cBhvr>
                                      <p:tavLst>
                                        <p:tav tm="0">
                                          <p:val>
                                            <p:strVal val="ppt_y"/>
                                          </p:val>
                                        </p:tav>
                                        <p:tav tm="100000">
                                          <p:val>
                                            <p:strVal val="1+ppt_h/2"/>
                                          </p:val>
                                        </p:tav>
                                      </p:tavLst>
                                    </p:anim>
                                    <p:set>
                                      <p:cBhvr>
                                        <p:cTn id="106" dur="1" fill="hold">
                                          <p:stCondLst>
                                            <p:cond delay="499"/>
                                          </p:stCondLst>
                                        </p:cTn>
                                        <p:tgtEl>
                                          <p:spTgt spid="296"/>
                                        </p:tgtEl>
                                        <p:attrNameLst>
                                          <p:attrName>style.visibility</p:attrName>
                                        </p:attrNameLst>
                                      </p:cBhvr>
                                      <p:to>
                                        <p:strVal val="hidden"/>
                                      </p:to>
                                    </p:set>
                                  </p:childTnLst>
                                </p:cTn>
                              </p:par>
                              <p:par>
                                <p:cTn id="107" presetID="2" presetClass="exit" presetSubtype="4" fill="hold" grpId="0" nodeType="withEffect">
                                  <p:stCondLst>
                                    <p:cond delay="0"/>
                                  </p:stCondLst>
                                  <p:childTnLst>
                                    <p:anim calcmode="lin" valueType="num">
                                      <p:cBhvr additive="base">
                                        <p:cTn id="108" dur="500"/>
                                        <p:tgtEl>
                                          <p:spTgt spid="297"/>
                                        </p:tgtEl>
                                        <p:attrNameLst>
                                          <p:attrName>ppt_x</p:attrName>
                                        </p:attrNameLst>
                                      </p:cBhvr>
                                      <p:tavLst>
                                        <p:tav tm="0">
                                          <p:val>
                                            <p:strVal val="ppt_x"/>
                                          </p:val>
                                        </p:tav>
                                        <p:tav tm="100000">
                                          <p:val>
                                            <p:strVal val="ppt_x"/>
                                          </p:val>
                                        </p:tav>
                                      </p:tavLst>
                                    </p:anim>
                                    <p:anim calcmode="lin" valueType="num">
                                      <p:cBhvr additive="base">
                                        <p:cTn id="109" dur="500"/>
                                        <p:tgtEl>
                                          <p:spTgt spid="297"/>
                                        </p:tgtEl>
                                        <p:attrNameLst>
                                          <p:attrName>ppt_y</p:attrName>
                                        </p:attrNameLst>
                                      </p:cBhvr>
                                      <p:tavLst>
                                        <p:tav tm="0">
                                          <p:val>
                                            <p:strVal val="ppt_y"/>
                                          </p:val>
                                        </p:tav>
                                        <p:tav tm="100000">
                                          <p:val>
                                            <p:strVal val="1+ppt_h/2"/>
                                          </p:val>
                                        </p:tav>
                                      </p:tavLst>
                                    </p:anim>
                                    <p:set>
                                      <p:cBhvr>
                                        <p:cTn id="110" dur="1" fill="hold">
                                          <p:stCondLst>
                                            <p:cond delay="499"/>
                                          </p:stCondLst>
                                        </p:cTn>
                                        <p:tgtEl>
                                          <p:spTgt spid="297"/>
                                        </p:tgtEl>
                                        <p:attrNameLst>
                                          <p:attrName>style.visibility</p:attrName>
                                        </p:attrNameLst>
                                      </p:cBhvr>
                                      <p:to>
                                        <p:strVal val="hidden"/>
                                      </p:to>
                                    </p:set>
                                  </p:childTnLst>
                                </p:cTn>
                              </p:par>
                              <p:par>
                                <p:cTn id="111" presetID="2" presetClass="exit" presetSubtype="4" fill="hold" grpId="0" nodeType="withEffect">
                                  <p:stCondLst>
                                    <p:cond delay="0"/>
                                  </p:stCondLst>
                                  <p:childTnLst>
                                    <p:anim calcmode="lin" valueType="num">
                                      <p:cBhvr additive="base">
                                        <p:cTn id="112" dur="500"/>
                                        <p:tgtEl>
                                          <p:spTgt spid="298"/>
                                        </p:tgtEl>
                                        <p:attrNameLst>
                                          <p:attrName>ppt_x</p:attrName>
                                        </p:attrNameLst>
                                      </p:cBhvr>
                                      <p:tavLst>
                                        <p:tav tm="0">
                                          <p:val>
                                            <p:strVal val="ppt_x"/>
                                          </p:val>
                                        </p:tav>
                                        <p:tav tm="100000">
                                          <p:val>
                                            <p:strVal val="ppt_x"/>
                                          </p:val>
                                        </p:tav>
                                      </p:tavLst>
                                    </p:anim>
                                    <p:anim calcmode="lin" valueType="num">
                                      <p:cBhvr additive="base">
                                        <p:cTn id="113" dur="500"/>
                                        <p:tgtEl>
                                          <p:spTgt spid="298"/>
                                        </p:tgtEl>
                                        <p:attrNameLst>
                                          <p:attrName>ppt_y</p:attrName>
                                        </p:attrNameLst>
                                      </p:cBhvr>
                                      <p:tavLst>
                                        <p:tav tm="0">
                                          <p:val>
                                            <p:strVal val="ppt_y"/>
                                          </p:val>
                                        </p:tav>
                                        <p:tav tm="100000">
                                          <p:val>
                                            <p:strVal val="1+ppt_h/2"/>
                                          </p:val>
                                        </p:tav>
                                      </p:tavLst>
                                    </p:anim>
                                    <p:set>
                                      <p:cBhvr>
                                        <p:cTn id="114" dur="1" fill="hold">
                                          <p:stCondLst>
                                            <p:cond delay="499"/>
                                          </p:stCondLst>
                                        </p:cTn>
                                        <p:tgtEl>
                                          <p:spTgt spid="298"/>
                                        </p:tgtEl>
                                        <p:attrNameLst>
                                          <p:attrName>style.visibility</p:attrName>
                                        </p:attrNameLst>
                                      </p:cBhvr>
                                      <p:to>
                                        <p:strVal val="hidden"/>
                                      </p:to>
                                    </p:set>
                                  </p:childTnLst>
                                </p:cTn>
                              </p:par>
                              <p:par>
                                <p:cTn id="115" presetID="2" presetClass="exit" presetSubtype="4" fill="hold" grpId="0" nodeType="withEffect">
                                  <p:stCondLst>
                                    <p:cond delay="0"/>
                                  </p:stCondLst>
                                  <p:childTnLst>
                                    <p:anim calcmode="lin" valueType="num">
                                      <p:cBhvr additive="base">
                                        <p:cTn id="116" dur="500"/>
                                        <p:tgtEl>
                                          <p:spTgt spid="299"/>
                                        </p:tgtEl>
                                        <p:attrNameLst>
                                          <p:attrName>ppt_x</p:attrName>
                                        </p:attrNameLst>
                                      </p:cBhvr>
                                      <p:tavLst>
                                        <p:tav tm="0">
                                          <p:val>
                                            <p:strVal val="ppt_x"/>
                                          </p:val>
                                        </p:tav>
                                        <p:tav tm="100000">
                                          <p:val>
                                            <p:strVal val="ppt_x"/>
                                          </p:val>
                                        </p:tav>
                                      </p:tavLst>
                                    </p:anim>
                                    <p:anim calcmode="lin" valueType="num">
                                      <p:cBhvr additive="base">
                                        <p:cTn id="117" dur="500"/>
                                        <p:tgtEl>
                                          <p:spTgt spid="299"/>
                                        </p:tgtEl>
                                        <p:attrNameLst>
                                          <p:attrName>ppt_y</p:attrName>
                                        </p:attrNameLst>
                                      </p:cBhvr>
                                      <p:tavLst>
                                        <p:tav tm="0">
                                          <p:val>
                                            <p:strVal val="ppt_y"/>
                                          </p:val>
                                        </p:tav>
                                        <p:tav tm="100000">
                                          <p:val>
                                            <p:strVal val="1+ppt_h/2"/>
                                          </p:val>
                                        </p:tav>
                                      </p:tavLst>
                                    </p:anim>
                                    <p:set>
                                      <p:cBhvr>
                                        <p:cTn id="118" dur="1" fill="hold">
                                          <p:stCondLst>
                                            <p:cond delay="499"/>
                                          </p:stCondLst>
                                        </p:cTn>
                                        <p:tgtEl>
                                          <p:spTgt spid="299"/>
                                        </p:tgtEl>
                                        <p:attrNameLst>
                                          <p:attrName>style.visibility</p:attrName>
                                        </p:attrNameLst>
                                      </p:cBhvr>
                                      <p:to>
                                        <p:strVal val="hidden"/>
                                      </p:to>
                                    </p:set>
                                  </p:childTnLst>
                                </p:cTn>
                              </p:par>
                              <p:par>
                                <p:cTn id="119" presetID="2" presetClass="exit" presetSubtype="4" fill="hold" grpId="0" nodeType="withEffect">
                                  <p:stCondLst>
                                    <p:cond delay="0"/>
                                  </p:stCondLst>
                                  <p:childTnLst>
                                    <p:anim calcmode="lin" valueType="num">
                                      <p:cBhvr additive="base">
                                        <p:cTn id="120" dur="500"/>
                                        <p:tgtEl>
                                          <p:spTgt spid="300"/>
                                        </p:tgtEl>
                                        <p:attrNameLst>
                                          <p:attrName>ppt_x</p:attrName>
                                        </p:attrNameLst>
                                      </p:cBhvr>
                                      <p:tavLst>
                                        <p:tav tm="0">
                                          <p:val>
                                            <p:strVal val="ppt_x"/>
                                          </p:val>
                                        </p:tav>
                                        <p:tav tm="100000">
                                          <p:val>
                                            <p:strVal val="ppt_x"/>
                                          </p:val>
                                        </p:tav>
                                      </p:tavLst>
                                    </p:anim>
                                    <p:anim calcmode="lin" valueType="num">
                                      <p:cBhvr additive="base">
                                        <p:cTn id="121" dur="500"/>
                                        <p:tgtEl>
                                          <p:spTgt spid="300"/>
                                        </p:tgtEl>
                                        <p:attrNameLst>
                                          <p:attrName>ppt_y</p:attrName>
                                        </p:attrNameLst>
                                      </p:cBhvr>
                                      <p:tavLst>
                                        <p:tav tm="0">
                                          <p:val>
                                            <p:strVal val="ppt_y"/>
                                          </p:val>
                                        </p:tav>
                                        <p:tav tm="100000">
                                          <p:val>
                                            <p:strVal val="1+ppt_h/2"/>
                                          </p:val>
                                        </p:tav>
                                      </p:tavLst>
                                    </p:anim>
                                    <p:set>
                                      <p:cBhvr>
                                        <p:cTn id="122" dur="1" fill="hold">
                                          <p:stCondLst>
                                            <p:cond delay="499"/>
                                          </p:stCondLst>
                                        </p:cTn>
                                        <p:tgtEl>
                                          <p:spTgt spid="300"/>
                                        </p:tgtEl>
                                        <p:attrNameLst>
                                          <p:attrName>style.visibility</p:attrName>
                                        </p:attrNameLst>
                                      </p:cBhvr>
                                      <p:to>
                                        <p:strVal val="hidden"/>
                                      </p:to>
                                    </p:set>
                                  </p:childTnLst>
                                </p:cTn>
                              </p:par>
                              <p:par>
                                <p:cTn id="123" presetID="2" presetClass="exit" presetSubtype="4" fill="hold" grpId="0" nodeType="withEffect">
                                  <p:stCondLst>
                                    <p:cond delay="0"/>
                                  </p:stCondLst>
                                  <p:childTnLst>
                                    <p:anim calcmode="lin" valueType="num">
                                      <p:cBhvr additive="base">
                                        <p:cTn id="124" dur="500"/>
                                        <p:tgtEl>
                                          <p:spTgt spid="301"/>
                                        </p:tgtEl>
                                        <p:attrNameLst>
                                          <p:attrName>ppt_x</p:attrName>
                                        </p:attrNameLst>
                                      </p:cBhvr>
                                      <p:tavLst>
                                        <p:tav tm="0">
                                          <p:val>
                                            <p:strVal val="ppt_x"/>
                                          </p:val>
                                        </p:tav>
                                        <p:tav tm="100000">
                                          <p:val>
                                            <p:strVal val="ppt_x"/>
                                          </p:val>
                                        </p:tav>
                                      </p:tavLst>
                                    </p:anim>
                                    <p:anim calcmode="lin" valueType="num">
                                      <p:cBhvr additive="base">
                                        <p:cTn id="125" dur="500"/>
                                        <p:tgtEl>
                                          <p:spTgt spid="301"/>
                                        </p:tgtEl>
                                        <p:attrNameLst>
                                          <p:attrName>ppt_y</p:attrName>
                                        </p:attrNameLst>
                                      </p:cBhvr>
                                      <p:tavLst>
                                        <p:tav tm="0">
                                          <p:val>
                                            <p:strVal val="ppt_y"/>
                                          </p:val>
                                        </p:tav>
                                        <p:tav tm="100000">
                                          <p:val>
                                            <p:strVal val="1+ppt_h/2"/>
                                          </p:val>
                                        </p:tav>
                                      </p:tavLst>
                                    </p:anim>
                                    <p:set>
                                      <p:cBhvr>
                                        <p:cTn id="126" dur="1" fill="hold">
                                          <p:stCondLst>
                                            <p:cond delay="499"/>
                                          </p:stCondLst>
                                        </p:cTn>
                                        <p:tgtEl>
                                          <p:spTgt spid="301"/>
                                        </p:tgtEl>
                                        <p:attrNameLst>
                                          <p:attrName>style.visibility</p:attrName>
                                        </p:attrNameLst>
                                      </p:cBhvr>
                                      <p:to>
                                        <p:strVal val="hidden"/>
                                      </p:to>
                                    </p:set>
                                  </p:childTnLst>
                                </p:cTn>
                              </p:par>
                              <p:par>
                                <p:cTn id="127" presetID="2" presetClass="exit" presetSubtype="4" fill="hold" grpId="0" nodeType="withEffect">
                                  <p:stCondLst>
                                    <p:cond delay="0"/>
                                  </p:stCondLst>
                                  <p:childTnLst>
                                    <p:anim calcmode="lin" valueType="num">
                                      <p:cBhvr additive="base">
                                        <p:cTn id="128" dur="500"/>
                                        <p:tgtEl>
                                          <p:spTgt spid="302"/>
                                        </p:tgtEl>
                                        <p:attrNameLst>
                                          <p:attrName>ppt_x</p:attrName>
                                        </p:attrNameLst>
                                      </p:cBhvr>
                                      <p:tavLst>
                                        <p:tav tm="0">
                                          <p:val>
                                            <p:strVal val="ppt_x"/>
                                          </p:val>
                                        </p:tav>
                                        <p:tav tm="100000">
                                          <p:val>
                                            <p:strVal val="ppt_x"/>
                                          </p:val>
                                        </p:tav>
                                      </p:tavLst>
                                    </p:anim>
                                    <p:anim calcmode="lin" valueType="num">
                                      <p:cBhvr additive="base">
                                        <p:cTn id="129" dur="500"/>
                                        <p:tgtEl>
                                          <p:spTgt spid="302"/>
                                        </p:tgtEl>
                                        <p:attrNameLst>
                                          <p:attrName>ppt_y</p:attrName>
                                        </p:attrNameLst>
                                      </p:cBhvr>
                                      <p:tavLst>
                                        <p:tav tm="0">
                                          <p:val>
                                            <p:strVal val="ppt_y"/>
                                          </p:val>
                                        </p:tav>
                                        <p:tav tm="100000">
                                          <p:val>
                                            <p:strVal val="1+ppt_h/2"/>
                                          </p:val>
                                        </p:tav>
                                      </p:tavLst>
                                    </p:anim>
                                    <p:set>
                                      <p:cBhvr>
                                        <p:cTn id="130" dur="1" fill="hold">
                                          <p:stCondLst>
                                            <p:cond delay="499"/>
                                          </p:stCondLst>
                                        </p:cTn>
                                        <p:tgtEl>
                                          <p:spTgt spid="302"/>
                                        </p:tgtEl>
                                        <p:attrNameLst>
                                          <p:attrName>style.visibility</p:attrName>
                                        </p:attrNameLst>
                                      </p:cBhvr>
                                      <p:to>
                                        <p:strVal val="hidden"/>
                                      </p:to>
                                    </p:set>
                                  </p:childTnLst>
                                </p:cTn>
                              </p:par>
                              <p:par>
                                <p:cTn id="131" presetID="2" presetClass="exit" presetSubtype="4" fill="hold" grpId="0" nodeType="withEffect">
                                  <p:stCondLst>
                                    <p:cond delay="0"/>
                                  </p:stCondLst>
                                  <p:childTnLst>
                                    <p:anim calcmode="lin" valueType="num">
                                      <p:cBhvr additive="base">
                                        <p:cTn id="132" dur="500"/>
                                        <p:tgtEl>
                                          <p:spTgt spid="800"/>
                                        </p:tgtEl>
                                        <p:attrNameLst>
                                          <p:attrName>ppt_x</p:attrName>
                                        </p:attrNameLst>
                                      </p:cBhvr>
                                      <p:tavLst>
                                        <p:tav tm="0">
                                          <p:val>
                                            <p:strVal val="ppt_x"/>
                                          </p:val>
                                        </p:tav>
                                        <p:tav tm="100000">
                                          <p:val>
                                            <p:strVal val="ppt_x"/>
                                          </p:val>
                                        </p:tav>
                                      </p:tavLst>
                                    </p:anim>
                                    <p:anim calcmode="lin" valueType="num">
                                      <p:cBhvr additive="base">
                                        <p:cTn id="133" dur="500"/>
                                        <p:tgtEl>
                                          <p:spTgt spid="800"/>
                                        </p:tgtEl>
                                        <p:attrNameLst>
                                          <p:attrName>ppt_y</p:attrName>
                                        </p:attrNameLst>
                                      </p:cBhvr>
                                      <p:tavLst>
                                        <p:tav tm="0">
                                          <p:val>
                                            <p:strVal val="ppt_y"/>
                                          </p:val>
                                        </p:tav>
                                        <p:tav tm="100000">
                                          <p:val>
                                            <p:strVal val="1+ppt_h/2"/>
                                          </p:val>
                                        </p:tav>
                                      </p:tavLst>
                                    </p:anim>
                                    <p:set>
                                      <p:cBhvr>
                                        <p:cTn id="134" dur="1" fill="hold">
                                          <p:stCondLst>
                                            <p:cond delay="499"/>
                                          </p:stCondLst>
                                        </p:cTn>
                                        <p:tgtEl>
                                          <p:spTgt spid="8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5" grpId="0" animBg="1"/>
      <p:bldP spid="431" grpId="0" animBg="1"/>
      <p:bldP spid="431" grpId="1" animBg="1"/>
      <p:bldP spid="11" grpId="0"/>
      <p:bldP spid="800" grpId="0" animBg="1"/>
      <p:bldP spid="801" grpId="0" animBg="1"/>
      <p:bldP spid="5" grpId="0"/>
      <p:bldP spid="240" grpId="0"/>
      <p:bldP spid="241" grpId="0" animBg="1"/>
      <p:bldP spid="10" grpId="0" animBg="1"/>
      <p:bldP spid="10" grpId="1" animBg="1"/>
      <p:bldP spid="12" grpId="0" animBg="1"/>
      <p:bldP spid="12" grpId="1" animBg="1"/>
    </p:bldLst>
  </p:timing>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9D2A45-C951-4605-BD60-4C7BFDC342F1}">
  <ds:schemaRefs>
    <ds:schemaRef ds:uri="http://purl.org/dc/terms/"/>
    <ds:schemaRef ds:uri="http://schemas.openxmlformats.org/package/2006/metadata/core-properties"/>
    <ds:schemaRef ds:uri="fe895d80-bdac-4b0c-a194-bda78264fc78"/>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4d431518-3490-47ae-ad22-2a9630ba0f7c"/>
    <ds:schemaRef ds:uri="http://www.w3.org/XML/1998/namespace"/>
  </ds:schemaRefs>
</ds:datastoreItem>
</file>

<file path=customXml/itemProps2.xml><?xml version="1.0" encoding="utf-8"?>
<ds:datastoreItem xmlns:ds="http://schemas.openxmlformats.org/officeDocument/2006/customXml" ds:itemID="{5B4ACDFE-CCB8-45D5-8E78-A2027B4FF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7101</Words>
  <Application>Microsoft Office PowerPoint</Application>
  <PresentationFormat>Custom</PresentationFormat>
  <Paragraphs>1583</Paragraphs>
  <Slides>62</Slides>
  <Notes>57</Notes>
  <HiddenSlides>15</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62</vt:i4>
      </vt:variant>
    </vt:vector>
  </HeadingPairs>
  <TitlesOfParts>
    <vt:vector size="81" baseType="lpstr">
      <vt:lpstr>Arial</vt:lpstr>
      <vt:lpstr>Calibri</vt:lpstr>
      <vt:lpstr>Calibri Light</vt:lpstr>
      <vt:lpstr>Consolas</vt:lpstr>
      <vt:lpstr>Corbel</vt:lpstr>
      <vt:lpstr>Segoe UI</vt:lpstr>
      <vt:lpstr>Segoe UI (Body)</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Azure PPT Template - 2018</vt:lpstr>
      <vt:lpstr>2_WHITE TEMPLATE</vt:lpstr>
      <vt:lpstr>PowerPoint Presentation</vt:lpstr>
      <vt:lpstr>SQL DW  Gen2: New Features &amp; Enhancements</vt:lpstr>
      <vt:lpstr>Best-in-class price per performance</vt:lpstr>
      <vt:lpstr>Agenda</vt:lpstr>
      <vt:lpstr>Adaptive cache</vt:lpstr>
      <vt:lpstr>Gen2 Architecture bottomless storage</vt:lpstr>
      <vt:lpstr>Automated Tiering Of Storage Layers</vt:lpstr>
      <vt:lpstr>Adaptive cache miss (cold scan)</vt:lpstr>
      <vt:lpstr>PowerPoint Presentation</vt:lpstr>
      <vt:lpstr>Adaptive cache miss (full cache, cold scan)</vt:lpstr>
      <vt:lpstr>Sizing the Gen2 Cache</vt:lpstr>
      <vt:lpstr>PowerPoint Presentation</vt:lpstr>
      <vt:lpstr>Gen2 Performance Accelerator</vt:lpstr>
      <vt:lpstr>Distributed Data Movement</vt:lpstr>
      <vt:lpstr>Gen1 – Data Movement Service</vt:lpstr>
      <vt:lpstr>Gen2 – instant data movement</vt:lpstr>
      <vt:lpstr>Lower Entry Point</vt:lpstr>
      <vt:lpstr>Gen2 Resource Classes</vt:lpstr>
      <vt:lpstr>History of Dynamic Resource Classes</vt:lpstr>
      <vt:lpstr>Gen1 - Inconsistent Concurrency</vt:lpstr>
      <vt:lpstr>Gen2 – Simpler resource model</vt:lpstr>
      <vt:lpstr>Gen2 – Simpler model</vt:lpstr>
      <vt:lpstr>What’s new since Gen2</vt:lpstr>
      <vt:lpstr>Workload Management</vt:lpstr>
      <vt:lpstr>PowerPoint Presentation</vt:lpstr>
      <vt:lpstr>PowerPoint Presentation</vt:lpstr>
      <vt:lpstr>PowerPoint Presentation</vt:lpstr>
      <vt:lpstr>PowerPoint Presentation</vt:lpstr>
      <vt:lpstr>Industry Leading Performance</vt:lpstr>
      <vt:lpstr>Industry Leading Performance</vt:lpstr>
      <vt:lpstr>Gen2 Performance Announcement Details</vt:lpstr>
      <vt:lpstr>Gen2 Future Goodies</vt:lpstr>
      <vt:lpstr>Security Enhancements</vt:lpstr>
      <vt:lpstr>Row-level security (RLS)</vt:lpstr>
      <vt:lpstr>RLS - Create a security policy</vt:lpstr>
      <vt:lpstr>RLS in three steps</vt:lpstr>
      <vt:lpstr>COLUMN-level security (CLS)</vt:lpstr>
      <vt:lpstr>CLS in three steps</vt:lpstr>
      <vt:lpstr>SQL Data discovery &amp; classification PRE</vt:lpstr>
      <vt:lpstr>PowerPoint Presentation</vt:lpstr>
      <vt:lpstr>PowerPoint Presentation</vt:lpstr>
      <vt:lpstr>PowerPoint Presentation</vt:lpstr>
      <vt:lpstr>PowerPoint Presentation</vt:lpstr>
      <vt:lpstr>Result-set caching</vt:lpstr>
      <vt:lpstr>Result-set caching flow</vt:lpstr>
      <vt:lpstr>Indexed (materialized) views</vt:lpstr>
      <vt:lpstr>Indexed (materialized) views - example</vt:lpstr>
      <vt:lpstr>Indexed (materialized) views - example</vt:lpstr>
      <vt:lpstr>Indexed (materialized) views - example</vt:lpstr>
      <vt:lpstr>Ordered Columnstore Segments</vt:lpstr>
      <vt:lpstr>Snapshot isolation        </vt:lpstr>
      <vt:lpstr>JSON data support – insert JSON data</vt:lpstr>
      <vt:lpstr>JSON data support – read JSON data</vt:lpstr>
      <vt:lpstr>JSON data support – modify and operate on JSON data</vt:lpstr>
      <vt:lpstr>PowerPoint Presentation</vt:lpstr>
      <vt:lpstr>Windowing functions</vt:lpstr>
      <vt:lpstr>Approximate execution</vt:lpstr>
      <vt:lpstr>Group by options        </vt:lpstr>
      <vt:lpstr>PowerPoint Presentation</vt:lpstr>
      <vt:lpstr>Since Gen2 GA</vt:lpstr>
      <vt:lpstr>Q&amp;A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2017-03-22T23:49:30Z</dcterms:created>
  <dcterms:modified xsi:type="dcterms:W3CDTF">2019-09-07T19:19:35Z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5632">
    <vt:lpwstr>12</vt:lpwstr>
  </property>
  <property fmtid="{D5CDD505-2E9C-101B-9397-08002B2CF9AE}" pid="12" name="AuthorIds_UIVersion_10752">
    <vt:lpwstr>12</vt:lpwstr>
  </property>
</Properties>
</file>